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Lst>
  <p:sldSz cx="14630400" cy="82296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a:t>
            </a:r>
          </a:p>
          <a:p/>
          <a:p>
            <a:r>
              <a:t>We will look at how HIV is transmitted, how infection can be prevented, and how testing and treatment contribute to prevention. We will use both international evidence and examples relevant to Estonia.</a:t>
            </a:r>
          </a:p>
          <a:p/>
          <a:p>
            <a:r>
              <a:t>SHORT SPEAKING CUES</a:t>
            </a:r>
          </a:p>
          <a:p/>
          <a:p>
            <a:r>
              <a:t>HIV: transmission, prevention, testing and treatment. Global evidence and the Estonian context.</a:t>
            </a:r>
          </a:p>
          <a:p/>
          <a:p>
            <a:r>
              <a:t>SOURCES / NOT SPOKEN</a:t>
            </a:r>
          </a:p>
          <a:p/>
          <a:p>
            <a:r>
              <a:t>[01] WHO: HIV and AIDS</a:t>
            </a:r>
          </a:p>
          <a:p>
            <a:r>
              <a:t>https://www.who.int/news-room/fact-sheets/detail/hiv-aids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a:t>
            </a:r>
          </a:p>
          <a:p/>
          <a:p>
            <a:r>
              <a:t>HIV stands for human immunodeficiency virus. It targets cells of the immune system, particularly CD4 T cells, which help coordinate immune responses.</a:t>
            </a:r>
          </a:p>
          <a:p/>
          <a:p>
            <a:r>
              <a:t>Without treatment, progressive immune damage can lead to AIDS, acquired immunodeficiency syndrome. HIV is the virus; AIDS is the advanced stage of the disease, not an inevitable outcome for someone receiving effective treatment.</a:t>
            </a:r>
          </a:p>
          <a:p/>
          <a:p>
            <a:r>
              <a:t>The main transmission routes shown here are sexual contact, shared injecting equipment and transmission during pregnancy, birth or breastfeeding.</a:t>
            </a:r>
          </a:p>
          <a:p/>
          <a:p>
            <a:r>
              <a:t>SHORT SPEAKING CUES</a:t>
            </a:r>
          </a:p>
          <a:p/>
          <a:p>
            <a:r>
              <a:t>HIV targets CD4 T cells and weakens immune defence.</a:t>
            </a:r>
          </a:p>
          <a:p/>
          <a:p>
            <a:r>
              <a:t>Untreated infection can progress to AIDS; HIV and AIDS are not synonyms.</a:t>
            </a:r>
          </a:p>
          <a:p/>
          <a:p>
            <a:r>
              <a:t>Main routes: sex, shared injecting equipment and vertical transmission.</a:t>
            </a:r>
          </a:p>
          <a:p/>
          <a:p>
            <a:r>
              <a:t>UNDERSTAND / NOT SPOKEN</a:t>
            </a:r>
          </a:p>
          <a:p/>
          <a:p>
            <a:r>
              <a:t>CD4 T cells: Helper T cells coordinate other immune cells. Losing their function weakens responses to infections.</a:t>
            </a:r>
          </a:p>
          <a:p/>
          <a:p>
            <a:r>
              <a:t>Reading the pathway: Entry is followed by reverse transcription, integration and production of new virus. The arrows show stages, not the physical route of a single molecule.</a:t>
            </a:r>
          </a:p>
          <a:p/>
          <a:p>
            <a:r>
              <a:t>SOURCES / NOT SPOKEN</a:t>
            </a:r>
          </a:p>
          <a:p/>
          <a:p>
            <a:r>
              <a:t>[01] WHO: HIV and AIDS</a:t>
            </a:r>
          </a:p>
          <a:p>
            <a:r>
              <a:t>https://www.who.int/news-room/fact-sheets/detail/hiv-aids</a:t>
            </a:r>
          </a:p>
          <a:p/>
          <a:p>
            <a:r>
              <a:t>[04] NIH HIVinfo: Understanding HIV transmission</a:t>
            </a:r>
          </a:p>
          <a:p>
            <a:r>
              <a:t>https://hivinfo.nih.gov/understanding-hiv/fact-sheets/understanding-hiv-transmission</a:t>
            </a:r>
          </a:p>
          <a:p/>
          <a:p>
            <a:r>
              <a:t>[21] NIH HIVinfo: The HIV life cycle</a:t>
            </a:r>
          </a:p>
          <a:p>
            <a:r>
              <a:t>https://hivinfo.nih.gov/understanding-hiv/fact-sheets/hiv-life-cycle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a:t>
            </a:r>
          </a:p>
          <a:p/>
          <a:p>
            <a:r>
              <a:t>Preventing HIV avoids a lifelong infection and the risk of severe immune damage if that infection is not treated. It also reduces the need for continuing clinical care and the financial burden on individuals and health systems.</a:t>
            </a:r>
          </a:p>
          <a:p/>
          <a:p>
            <a:r>
              <a:t>The impact is not only physical. Stigma and anxiety can affect relationships, mental health and willingness to seek care. Treatment has transformed the outlook, but prevention still matters.</a:t>
            </a:r>
          </a:p>
          <a:p/>
          <a:p>
            <a:r>
              <a:t>SHORT SPEAKING CUES</a:t>
            </a:r>
          </a:p>
          <a:p/>
          <a:p>
            <a:r>
              <a:t>Protect immunity and prevent advanced disease.</a:t>
            </a:r>
          </a:p>
          <a:p/>
          <a:p>
            <a:r>
              <a:t>Reduce lifelong treatment needs and financial, social and psychological burdens.</a:t>
            </a:r>
          </a:p>
          <a:p/>
          <a:p>
            <a:r>
              <a:t>UNDERSTAND / NOT SPOKEN</a:t>
            </a:r>
          </a:p>
          <a:p/>
          <a:p>
            <a:r>
              <a:t>An important distinction: Effective treatment can prevent progression to AIDS. The absence of a routine cure does not mean that HIV is untreatable or that an early death is inevitable.</a:t>
            </a:r>
          </a:p>
          <a:p/>
          <a:p>
            <a:r>
              <a:t>SOURCES / NOT SPOKEN</a:t>
            </a:r>
          </a:p>
          <a:p/>
          <a:p>
            <a:r>
              <a:t>[01] WHO: HIV and AIDS</a:t>
            </a:r>
          </a:p>
          <a:p>
            <a:r>
              <a:t>https://www.who.int/news-room/fact-sheets/detail/hiv-aids</a:t>
            </a:r>
          </a:p>
          <a:p/>
          <a:p>
            <a:r>
              <a:t>[08] UNAIDS: HIV, human rights, stigma and discrimination (2024)</a:t>
            </a:r>
          </a:p>
          <a:p>
            <a:r>
              <a:t>https://www.unaids.org/sites/default/files/media_asset/07-hiv-human-rights-factsheet-stigma-discrmination_en.pdf</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a:t>
            </a:r>
          </a:p>
          <a:p/>
          <a:p>
            <a:r>
              <a:t>HIV transmission requires an exposure to infectious body fluids through a suitable route. The important routes here are sex without effective prevention, shared injecting equipment and transmission to a child.</a:t>
            </a:r>
          </a:p>
          <a:p/>
          <a:p>
            <a:r>
              <a:t>Everyday social contact is different. Hugging, sharing utensils or using the same toilet does not transmit HIV. Correcting these myths matters because fear of ordinary contact contributes to stigma.</a:t>
            </a:r>
          </a:p>
          <a:p/>
          <a:p>
            <a:r>
              <a:t>The figures show the continuing global scale: 1.2 million new infections in 2025, about 5 million people unaware of their HIV status, and 93,000 children newly infected.</a:t>
            </a:r>
          </a:p>
          <a:p/>
          <a:p>
            <a:r>
              <a:t>SHORT SPEAKING CUES</a:t>
            </a:r>
          </a:p>
          <a:p/>
          <a:p>
            <a:r>
              <a:t>Sex, shared injecting equipment and vertical transmission can transmit HIV.</a:t>
            </a:r>
          </a:p>
          <a:p/>
          <a:p>
            <a:r>
              <a:t>Ordinary social contact does not.</a:t>
            </a:r>
          </a:p>
          <a:p/>
          <a:p>
            <a:r>
              <a:t>2025: 1.2 million new infections; 5 million unaware of their status; 93,000 new infections in children.</a:t>
            </a:r>
          </a:p>
          <a:p/>
          <a:p>
            <a:r>
              <a:t>UNDERSTAND / NOT SPOKEN</a:t>
            </a:r>
          </a:p>
          <a:p/>
          <a:p>
            <a:r>
              <a:t>Exposure requires a route: Blood, semen, vaginal and rectal fluids, and breast milk can transmit HIV. Contact must allow the virus to reach susceptible tissue or the bloodstream.</a:t>
            </a:r>
          </a:p>
          <a:p/>
          <a:p>
            <a:r>
              <a:t>What the figures measure: These are global estimates, not Estonian counts. New infections and people unaware of their status measure different things.</a:t>
            </a:r>
          </a:p>
          <a:p/>
          <a:p>
            <a:r>
              <a:t>SOURCES / NOT SPOKEN</a:t>
            </a:r>
          </a:p>
          <a:p/>
          <a:p>
            <a:r>
              <a:t>[01] WHO: HIV and AIDS</a:t>
            </a:r>
          </a:p>
          <a:p>
            <a:r>
              <a:t>https://www.who.int/news-room/fact-sheets/detail/hiv-aids</a:t>
            </a:r>
          </a:p>
          <a:p/>
          <a:p>
            <a:r>
              <a:t>[02] UNAIDS: Global HIV Factsheet 2026 (2025 estimates)</a:t>
            </a:r>
          </a:p>
          <a:p>
            <a:r>
              <a:t>https://www.unaids.org/sites/default/files/2026-06/20260612_Global_HIV_Factsheet.pdf</a:t>
            </a:r>
          </a:p>
          <a:p/>
          <a:p>
            <a:r>
              <a:t>[04] NIH HIVinfo: Understanding HIV transmission</a:t>
            </a:r>
          </a:p>
          <a:p>
            <a:r>
              <a:t>https://hivinfo.nih.gov/understanding-hiv/fact-sheets/understanding-hiv-transmission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a:t>
            </a:r>
          </a:p>
          <a:p/>
          <a:p>
            <a:r>
              <a:t>These estimates compare different exposures to a source with HIV when effective prevention is not taken into account. The numbers are expressed per 10,000 exposures, so 138 corresponds to about 1.38 percent per exposure.</a:t>
            </a:r>
          </a:p>
          <a:p/>
          <a:p>
            <a:r>
              <a:t>Receptive anal intercourse has the highest estimated risk among the routes displayed. Needle sharing is also an important route. The key point is that risk depends on the exposure, not simply on being near someone who has HIV.</a:t>
            </a:r>
          </a:p>
          <a:p/>
          <a:p>
            <a:r>
              <a:t>These are population estimates, not a personal prediction. They should not be applied to sexual contact with someone who maintains an undetectable viral load on treatment.</a:t>
            </a:r>
          </a:p>
          <a:p/>
          <a:p>
            <a:r>
              <a:t>SHORT SPEAKING CUES</a:t>
            </a:r>
          </a:p>
          <a:p/>
          <a:p>
            <a:r>
              <a:t>Per 10,000 exposures: 138 means about 1.38%.</a:t>
            </a:r>
          </a:p>
          <a:p/>
          <a:p>
            <a:r>
              <a:t>Route and effective prevention strongly affect risk.</a:t>
            </a:r>
          </a:p>
          <a:p/>
          <a:p>
            <a:r>
              <a:t>Do not apply these estimates to U=U sexual exposures.</a:t>
            </a:r>
          </a:p>
          <a:p/>
          <a:p>
            <a:r>
              <a:t>UNDERSTAND / NOT SPOKEN</a:t>
            </a:r>
          </a:p>
          <a:p/>
          <a:p>
            <a:r>
              <a:t>Receptive and insertive: Receptive describes the partner receiving penetration. Insertive describes the penetrating partner.</a:t>
            </a:r>
          </a:p>
          <a:p/>
          <a:p>
            <a:r>
              <a:t>Why the denominator matters: A risk per exposure is not a percentage of all diagnoses and is not a lifetime risk. Repeated exposures and prevention change the overall probability.</a:t>
            </a:r>
          </a:p>
          <a:p/>
          <a:p>
            <a:r>
              <a:t>SOURCES / NOT SPOKEN</a:t>
            </a:r>
          </a:p>
          <a:p/>
          <a:p>
            <a:r>
              <a:t>[03] CDC: HIV risk and prevention estimates</a:t>
            </a:r>
          </a:p>
          <a:p>
            <a:r>
              <a:t>https://www.cdc.gov/hivpartners/php/riskandprevention/index.html</a:t>
            </a:r>
          </a:p>
          <a:p/>
          <a:p>
            <a:r>
              <a:t>[24] WHO: Viral suppression and sexual transmission (2023)</a:t>
            </a:r>
          </a:p>
          <a:p>
            <a:r>
              <a:t>https://www.who.int/news/item/23-07-2023-new-who-guidance-on-hiv-viral-suppression-and-scientific-updates-released-at-ias-2023</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a:t>
            </a:r>
          </a:p>
          <a:p/>
          <a:p>
            <a:r>
              <a:t>The reported mix of transmission routes differs between settings. Sexual transmission makes up most of the known-route diagnoses shown here, with a different balance between the EU/EEA figures and the Estonian figures.</a:t>
            </a:r>
          </a:p>
          <a:p/>
          <a:p>
            <a:r>
              <a:t>These are not directly equivalent samples: the European data are from 2024 and the Estonian data from 2023. In Estonia, the route was recorded for only about one third of the cases. We should therefore use the comparison to understand local prevention needs, not to make a precise ranking between countries.</a:t>
            </a:r>
          </a:p>
          <a:p/>
          <a:p>
            <a:r>
              <a:t>SHORT SPEAKING CUES</a:t>
            </a:r>
          </a:p>
          <a:p/>
          <a:p>
            <a:r>
              <a:t>Different settings have different reported mixes of transmission routes.</a:t>
            </a:r>
          </a:p>
          <a:p/>
          <a:p>
            <a:r>
              <a:t>EU/EEA: 2024; Estonia: 2023. In Estonia, the route was known for about one third of cases.</a:t>
            </a:r>
          </a:p>
          <a:p/>
          <a:p>
            <a:r>
              <a:t>Use local surveillance to guide prevention.</a:t>
            </a:r>
          </a:p>
          <a:p/>
          <a:p>
            <a:r>
              <a:t>UNDERSTAND / NOT SPOKEN</a:t>
            </a:r>
          </a:p>
          <a:p/>
          <a:p>
            <a:r>
              <a:t>Diagnoses are not new acquisitions: An infection can be diagnosed long after it was acquired. Diagnosis-year surveillance therefore does not tell us when every infection occurred.</a:t>
            </a:r>
          </a:p>
          <a:p/>
          <a:p>
            <a:r>
              <a:t>Missing information: Unknown transmission routes limit interpretation. A percentage among recorded routes is not a percentage among all people living with HIV.</a:t>
            </a:r>
          </a:p>
          <a:p/>
          <a:p>
            <a:r>
              <a:t>SOURCES / NOT SPOKEN</a:t>
            </a:r>
          </a:p>
          <a:p/>
          <a:p>
            <a:r>
              <a:t>[05] ECDC / WHO Europe: HIV/AIDS Surveillance 2025 (2024 data)</a:t>
            </a:r>
          </a:p>
          <a:p>
            <a:r>
              <a:t>https://www.ecdc.europa.eu/sites/default/files/documents/2025-Annual-HIV-Report.pdf</a:t>
            </a:r>
          </a:p>
          <a:p/>
          <a:p>
            <a:r>
              <a:t>[06] TAI: HIV and associated infections in Estonia, 2014-2023</a:t>
            </a:r>
          </a:p>
          <a:p>
            <a:r>
              <a:t>https://www.tai.ee/sites/default/files/2025-01/hiv-nakkuse_ja_kaasuvate_infektsioonide_epidemioloogiline_olukord_eestis_aastatel_2014-2023.pdf</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a:t>
            </a:r>
          </a:p>
          <a:p/>
          <a:p>
            <a:r>
              <a:t>This Swiss survey illustrates that misconceptions can remain even when people have access to healthcare and information. Some respondents incorrectly identified kissing, insect bites or shared objects as transmission routes.</a:t>
            </a:r>
          </a:p>
          <a:p/>
          <a:p>
            <a:r>
              <a:t>Only 22 percent accepted the U=U message in the survey. This matters because an incorrect understanding of transmission can influence attitudes towards relationships and everyday contact.</a:t>
            </a:r>
          </a:p>
          <a:p/>
          <a:p>
            <a:r>
              <a:t>The survey was conducted in Switzerland in 2023. It is an example, not an estimate of what people in Estonia believe.</a:t>
            </a:r>
          </a:p>
          <a:p/>
          <a:p>
            <a:r>
              <a:t>SHORT SPEAKING CUES</a:t>
            </a:r>
          </a:p>
          <a:p/>
          <a:p>
            <a:r>
              <a:t>Swiss survey, 2023; 1,015 respondents.</a:t>
            </a:r>
          </a:p>
          <a:p/>
          <a:p>
            <a:r>
              <a:t>Misconceptions included kissing, insect bites and everyday objects.</a:t>
            </a:r>
          </a:p>
          <a:p/>
          <a:p>
            <a:r>
              <a:t>Only 22% accepted the U=U message. Not Estonian survey data.</a:t>
            </a:r>
          </a:p>
          <a:p/>
          <a:p>
            <a:r>
              <a:t>UNDERSTAND / NOT SPOKEN</a:t>
            </a:r>
          </a:p>
          <a:p/>
          <a:p>
            <a:r>
              <a:t>U=U: Undetectable equals untransmittable: maintaining an undetectable viral load on treatment prevents sexual transmission. It does not mean HIV has been cured.</a:t>
            </a:r>
          </a:p>
          <a:p/>
          <a:p>
            <a:r>
              <a:t>What a survey can establish: These results describe responses in the surveyed population. They do not establish the prevalence of the same beliefs in another country.</a:t>
            </a:r>
          </a:p>
          <a:p/>
          <a:p>
            <a:r>
              <a:t>SOURCES / NOT SPOKEN</a:t>
            </a:r>
          </a:p>
          <a:p/>
          <a:p>
            <a:r>
              <a:t>[07] Grabinger et al.: Public knowledge and attitudes towards HIV in Switzerland (2026; survey 2023)</a:t>
            </a:r>
          </a:p>
          <a:p>
            <a:r>
              <a:t>https://link.springer.com/article/10.1186/s12889-026-27629-1</a:t>
            </a:r>
          </a:p>
          <a:p/>
          <a:p>
            <a:r>
              <a:t>[24] WHO: Viral suppression and sexual transmission (2023)</a:t>
            </a:r>
          </a:p>
          <a:p>
            <a:r>
              <a:t>https://www.who.int/news/item/23-07-2023-new-who-guidance-on-hiv-viral-suppression-and-scientific-updates-released-at-ias-2023</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a:t>
            </a:r>
          </a:p>
          <a:p/>
          <a:p>
            <a:r>
              <a:t>Stigma is not only a problem of attitudes. It can change whether someone uses a health service. The figures here describe avoidance of healthcare because of fear of stigma and discrimination.</a:t>
            </a:r>
          </a:p>
          <a:p/>
          <a:p>
            <a:r>
              <a:t>They are medians across countries with survey data, not a single global rate and not Estonian estimates. They show why the way a service treats people matters alongside the medicines it offers.</a:t>
            </a:r>
          </a:p>
          <a:p/>
          <a:p>
            <a:r>
              <a:t>SHORT SPEAKING CUES</a:t>
            </a:r>
          </a:p>
          <a:p/>
          <a:p>
            <a:r>
              <a:t>Fear of stigma can discourage healthcare use.</a:t>
            </a:r>
          </a:p>
          <a:p/>
          <a:p>
            <a:r>
              <a:t>These are medians across reporting countries, not Estonia-specific rates.</a:t>
            </a:r>
          </a:p>
          <a:p/>
          <a:p>
            <a:r>
              <a:t>Respectful care is part of effective prevention.</a:t>
            </a:r>
          </a:p>
          <a:p/>
          <a:p>
            <a:r>
              <a:t>UNDERSTAND / NOT SPOKEN</a:t>
            </a:r>
          </a:p>
          <a:p/>
          <a:p>
            <a:r>
              <a:t>Stigma and discrimination: Stigma means negative stereotypes or social judgement. Discrimination means unfair treatment based on that judgement.</a:t>
            </a:r>
          </a:p>
          <a:p/>
          <a:p>
            <a:r>
              <a:t>A median: The median is the middle value after the reported country values have been ordered. It is not a population-weighted global percentage.</a:t>
            </a:r>
          </a:p>
          <a:p/>
          <a:p>
            <a:r>
              <a:t>SOURCES / NOT SPOKEN</a:t>
            </a:r>
          </a:p>
          <a:p/>
          <a:p>
            <a:r>
              <a:t>[08] UNAIDS: HIV, human rights, stigma and discrimination (2024)</a:t>
            </a:r>
          </a:p>
          <a:p>
            <a:r>
              <a:t>https://www.unaids.org/sites/default/files/media_asset/07-hiv-human-rights-factsheet-stigma-discrmination_en.pdf</a:t>
            </a:r>
          </a:p>
          <a:p/>
          <a:p>
            <a:r>
              <a:t>[09] PLOS ONE: HIV stigma in 15 sub-Saharan countries (additional reading from the supplied deck)</a:t>
            </a:r>
          </a:p>
          <a:p>
            <a:r>
              <a:t>https://journals.plos.org/plosone/article?id=10.1371/journal.pone.0261978</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a:t>
            </a:r>
          </a:p>
          <a:p/>
          <a:p>
            <a:r>
              <a:t>Prevention works through several approaches together: condoms, sterile injecting equipment, treatment for opioid dependence, and prevention of transmission to children.</a:t>
            </a:r>
          </a:p>
          <a:p/>
          <a:p>
            <a:r>
              <a:t>The slide also makes a distinction between an intervention being effective and people being able to obtain it. Supply, funding and access determine whether these methods reach the people who need them.</a:t>
            </a:r>
          </a:p>
          <a:p/>
          <a:p>
            <a:r>
              <a:t>The child-infection estimate illustrates the large effect of programmes that combine testing with treatment and ongoing care.</a:t>
            </a:r>
          </a:p>
          <a:p/>
          <a:p>
            <a:r>
              <a:t>SHORT SPEAKING CUES</a:t>
            </a:r>
          </a:p>
          <a:p/>
          <a:p>
            <a:r>
              <a:t>Combine condoms, harm reduction and prevention of vertical transmission.</a:t>
            </a:r>
          </a:p>
          <a:p/>
          <a:p>
            <a:r>
              <a:t>Effectiveness alone is not enough: services and supplies must be accessible.</a:t>
            </a:r>
          </a:p>
          <a:p/>
          <a:p>
            <a:r>
              <a:t>Programmes can prevent infections on a large scale.</a:t>
            </a:r>
          </a:p>
          <a:p/>
          <a:p>
            <a:r>
              <a:t>UNDERSTAND / NOT SPOKEN</a:t>
            </a:r>
          </a:p>
          <a:p/>
          <a:p>
            <a:r>
              <a:t>Different kinds of numbers: Risk reduction, service-coverage targets, funding changes and infections averted have different denominators. They should not be compared as if they measured the same outcome.</a:t>
            </a:r>
          </a:p>
          <a:p/>
          <a:p>
            <a:r>
              <a:t>Infections averted: This is an estimate of infections that would otherwise have occurred, based on modelling rather than a direct count of identifiable individuals.</a:t>
            </a:r>
          </a:p>
          <a:p/>
          <a:p>
            <a:r>
              <a:t>SOURCES / NOT SPOKEN</a:t>
            </a:r>
          </a:p>
          <a:p/>
          <a:p>
            <a:r>
              <a:t>[10] Cochrane: Consistent condom use and HIV transmission (CD003255)</a:t>
            </a:r>
          </a:p>
          <a:p>
            <a:r>
              <a:t>https://www.cochrane.org/evidence/CD003255_using-condoms-consistently-reduces-sexual-transmission-hiv-infection</a:t>
            </a:r>
          </a:p>
          <a:p/>
          <a:p>
            <a:r>
              <a:t>[13] UNAIDS: People who inject drugs briefing (2024)</a:t>
            </a:r>
          </a:p>
          <a:p>
            <a:r>
              <a:t>https://www.unaids.org/sites/default/files/media_asset/2024-unaids-global-aids-update-people-who-inject-drugs_en.pdf</a:t>
            </a:r>
          </a:p>
          <a:p/>
          <a:p>
            <a:r>
              <a:t>[14] UNAIDS: Global AIDS Update 2025</a:t>
            </a:r>
          </a:p>
          <a:p>
            <a:r>
              <a:t>https://www.unaids.org/sites/default/files/2025-07/2025-global-aids-update-JC3153_en.pdf</a:t>
            </a:r>
          </a:p>
          <a:p/>
          <a:p>
            <a:r>
              <a:t>[15] UNAIDS: Global AIDS Brief 2026</a:t>
            </a:r>
          </a:p>
          <a:p>
            <a:r>
              <a:t>https://www.unaids.org/sites/default/files/2026-06/20260612_global_aids_brief_1.pdf</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a:t>
            </a:r>
          </a:p>
          <a:p/>
          <a:p>
            <a:r>
              <a:t>Condoms provide a physical barrier that reduces exposure to infectious fluids. The evidence on this slide shows that consistent use is associated with a substantial reduction in HIV acquisition.</a:t>
            </a:r>
          </a:p>
          <a:p/>
          <a:p>
            <a:r>
              <a:t>The estimates differ by route and study. The 72 to 91 percent figure represents different study estimates, not one universally applicable value.</a:t>
            </a:r>
          </a:p>
          <a:p/>
          <a:p>
            <a:r>
              <a:t>The older cohort example compares people who reported consistent and inconsistent use over follow-up. Those percentages are not the risk from one sexual act. The practical message is consistent, correct use.</a:t>
            </a:r>
          </a:p>
          <a:p/>
          <a:p>
            <a:r>
              <a:t>SHORT SPEAKING CUES</a:t>
            </a:r>
          </a:p>
          <a:p/>
          <a:p>
            <a:r>
              <a:t>Condoms create a barrier to infectious fluids.</a:t>
            </a:r>
          </a:p>
          <a:p/>
          <a:p>
            <a:r>
              <a:t>Protection depends on consistent, correct use; estimates vary by route and study.</a:t>
            </a:r>
          </a:p>
          <a:p/>
          <a:p>
            <a:r>
              <a:t>The 2% versus 15% example is a follow-up comparison, not per-act risk.</a:t>
            </a:r>
          </a:p>
          <a:p/>
          <a:p>
            <a:r>
              <a:t>UNDERSTAND / NOT SPOKEN</a:t>
            </a:r>
          </a:p>
          <a:p/>
          <a:p>
            <a:r>
              <a:t>Relative risk reduction: An 80 percent reduction means the observed risk is roughly one fifth of the comparison risk. It does not mean that 20 percent of users acquire HIV.</a:t>
            </a:r>
          </a:p>
          <a:p/>
          <a:p>
            <a:r>
              <a:t>The older study: The CDC MMWR example reports 3 of 171 consistent users and 8 of 55 inconsistent users. It predates modern treatment-as-prevention practice.</a:t>
            </a:r>
          </a:p>
          <a:p/>
          <a:p>
            <a:r>
              <a:t>SOURCES / NOT SPOKEN</a:t>
            </a:r>
          </a:p>
          <a:p/>
          <a:p>
            <a:r>
              <a:t>[03] CDC: HIV risk and prevention estimates</a:t>
            </a:r>
          </a:p>
          <a:p>
            <a:r>
              <a:t>https://www.cdc.gov/hivpartners/php/riskandprevention/index.html</a:t>
            </a:r>
          </a:p>
          <a:p/>
          <a:p>
            <a:r>
              <a:t>[10] Cochrane: Consistent condom use and HIV transmission (CD003255)</a:t>
            </a:r>
          </a:p>
          <a:p>
            <a:r>
              <a:t>https://www.cochrane.org/evidence/CD003255_using-condoms-consistently-reduces-sexual-transmission-hiv-infection</a:t>
            </a:r>
          </a:p>
          <a:p/>
          <a:p>
            <a:r>
              <a:t>[11] CDC MMWR: Barrier protection against HIV and other STIs (1993)</a:t>
            </a:r>
          </a:p>
          <a:p>
            <a:r>
              <a:t>https://www.cdc.gov/mmwr/preview/mmwrhtml/00021321.htm</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a:t>
            </a:r>
          </a:p>
          <a:p/>
          <a:p>
            <a:r>
              <a:t>Sterile injecting equipment reduces opportunities for blood-borne transmission. Opioid agonist treatment addresses opioid dependence and can reduce risky injecting.</a:t>
            </a:r>
          </a:p>
          <a:p/>
          <a:p>
            <a:r>
              <a:t>The slide compares Latvia and Lithuania using the historical figures in the supplied source. The overall message is the gap between service coverage and the displayed targets.</a:t>
            </a:r>
          </a:p>
          <a:p/>
          <a:p>
            <a:r>
              <a:t>This is a historical neighbouring-country comparison, not a statement about current Estonian coverage.</a:t>
            </a:r>
          </a:p>
          <a:p/>
          <a:p>
            <a:r>
              <a:t>SHORT SPEAKING CUES</a:t>
            </a:r>
          </a:p>
          <a:p/>
          <a:p>
            <a:r>
              <a:t>Sterile equipment reduces blood exposure.</a:t>
            </a:r>
          </a:p>
          <a:p/>
          <a:p>
            <a:r>
              <a:t>Opioid agonist treatment can reduce risky injecting.</a:t>
            </a:r>
          </a:p>
          <a:p/>
          <a:p>
            <a:r>
              <a:t>Historical comparison of Latvia and Lithuania; do not read it as current Estonian coverage.</a:t>
            </a:r>
          </a:p>
          <a:p/>
          <a:p>
            <a:r>
              <a:t>UNDERSTAND / NOT SPOKEN</a:t>
            </a:r>
          </a:p>
          <a:p/>
          <a:p>
            <a:r>
              <a:t>Opioid agonist treatment: Medicines such as methadone or buprenorphine are used to treat opioid dependence under clinical supervision.</a:t>
            </a:r>
          </a:p>
          <a:p/>
          <a:p>
            <a:r>
              <a:t>Coverage measures: Syringes per person per year measure supply. The treatment percentage measures how much of a defined population receives treatment. They are separate indicators.</a:t>
            </a:r>
          </a:p>
          <a:p/>
          <a:p>
            <a:r>
              <a:t>SOURCES / NOT SPOKEN</a:t>
            </a:r>
          </a:p>
          <a:p/>
          <a:p>
            <a:r>
              <a:t>[12] EUDA: Needle/syringe and opioid agonist treatment coverage (2021 or latest)</a:t>
            </a:r>
          </a:p>
          <a:p>
            <a:r>
              <a:t>https://www.euda.europa.eu/media-library/edr/2023/infographicnumber-european-countries-implementing-harm-reduction-interventions-2022_en</a:t>
            </a:r>
          </a:p>
          <a:p/>
          <a:p>
            <a:r>
              <a:t>[13] UNAIDS: People who inject drugs briefing (2024)</a:t>
            </a:r>
          </a:p>
          <a:p>
            <a:r>
              <a:t>https://www.unaids.org/sites/default/files/media_asset/2024-unaids-global-aids-update-people-who-inject-drugs_en.pdf</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a:t>
            </a:r>
          </a:p>
          <a:p/>
          <a:p>
            <a:r>
              <a:t>Prevention of transmission to children combines antenatal testing, treatment during pregnancy and ongoing care for the mother and infant.</a:t>
            </a:r>
          </a:p>
          <a:p/>
          <a:p>
            <a:r>
              <a:t>The global estimates shown here fall from 300,000 newly infected children in 2010 to 93,000 in 2025, a decline of 69 percent. That is substantial progress, although transmission has not been eliminated.</a:t>
            </a:r>
          </a:p>
          <a:p/>
          <a:p>
            <a:r>
              <a:t>The European and Estonian figures are diagnoses reported in particular years; they should not automatically be interpreted as infections acquired locally during those same years.</a:t>
            </a:r>
          </a:p>
          <a:p/>
          <a:p>
            <a:r>
              <a:t>SHORT SPEAKING CUES</a:t>
            </a:r>
          </a:p>
          <a:p/>
          <a:p>
            <a:r>
              <a:t>Testing and treatment during pregnancy, plus infant care, prevent vertical transmission.</a:t>
            </a:r>
          </a:p>
          <a:p/>
          <a:p>
            <a:r>
              <a:t>Global new infections in children: 300,000 in 2010 to 93,000 in 2025.</a:t>
            </a:r>
          </a:p>
          <a:p/>
          <a:p>
            <a:r>
              <a:t>Reported diagnoses do not necessarily equal locally acquired infections that year.</a:t>
            </a:r>
          </a:p>
          <a:p/>
          <a:p>
            <a:r>
              <a:t>UNDERSTAND / NOT SPOKEN</a:t>
            </a:r>
          </a:p>
          <a:p/>
          <a:p>
            <a:r>
              <a:t>Vertical transmission: Transmission from a mother to her child during pregnancy, childbirth or breastfeeding.</a:t>
            </a:r>
          </a:p>
          <a:p/>
          <a:p>
            <a:r>
              <a:t>A separate clinical context: The U=U message discussed for sexual transmission should not be used as a blanket statement about breastfeeding. Pregnancy and infant feeding need specific clinical guidance.</a:t>
            </a:r>
          </a:p>
          <a:p/>
          <a:p>
            <a:r>
              <a:t>SOURCES / NOT SPOKEN</a:t>
            </a:r>
          </a:p>
          <a:p/>
          <a:p>
            <a:r>
              <a:t>[02] UNAIDS: Global HIV Factsheet 2026 (2025 estimates)</a:t>
            </a:r>
          </a:p>
          <a:p>
            <a:r>
              <a:t>https://www.unaids.org/sites/default/files/2026-06/20260612_Global_HIV_Factsheet.pdf</a:t>
            </a:r>
          </a:p>
          <a:p/>
          <a:p>
            <a:r>
              <a:t>[05] ECDC / WHO Europe: HIV/AIDS Surveillance 2025 (2024 data)</a:t>
            </a:r>
          </a:p>
          <a:p>
            <a:r>
              <a:t>https://www.ecdc.europa.eu/sites/default/files/documents/2025-Annual-HIV-Report.pdf</a:t>
            </a:r>
          </a:p>
          <a:p/>
          <a:p>
            <a:r>
              <a:t>[06] TAI: HIV and associated infections in Estonia, 2014-2023</a:t>
            </a:r>
          </a:p>
          <a:p>
            <a:r>
              <a:t>https://www.tai.ee/sites/default/files/2025-01/hiv-nakkuse_ja_kaasuvate_infektsioonide_epidemioloogiline_olukord_eestis_aastatel_2014-2023.pdf</a:t>
            </a:r>
          </a:p>
          <a:p/>
          <a:p>
            <a:r>
              <a:t>[17] UNICEF: Elimination of mother-to-child transmission</a:t>
            </a:r>
          </a:p>
          <a:p>
            <a:r>
              <a:t>https://data.unicef.org/topic/hivaids/emtct/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a:t>
            </a:r>
          </a:p>
          <a:p/>
          <a:p>
            <a:r>
              <a:t>PrEP is taken before a possible exposure by someone who does not have HIV. Its purpose is to prevent infection from becoming established.</a:t>
            </a:r>
          </a:p>
          <a:p/>
          <a:p>
            <a:r>
              <a:t>PEP is an emergency measure after a possible exposure. It should start as soon as possible, ideally within 24 hours and no later than 72 hours, and the usual course lasts 28 days.</a:t>
            </a:r>
          </a:p>
          <a:p/>
          <a:p>
            <a:r>
              <a:t>In Estonia, PrEP involves medical assessment and regular HIV testing. Neither PrEP nor PEP replaces protection against other sexually transmitted infections.</a:t>
            </a:r>
          </a:p>
          <a:p/>
          <a:p>
            <a:r>
              <a:t>SHORT SPEAKING CUES</a:t>
            </a:r>
          </a:p>
          <a:p/>
          <a:p>
            <a:r>
              <a:t>PrEP: prevention before possible exposure.</a:t>
            </a:r>
          </a:p>
          <a:p/>
          <a:p>
            <a:r>
              <a:t>PEP: emergency prevention after exposure; ideally within 24 hours, no later than 72 hours; 28-day course.</a:t>
            </a:r>
          </a:p>
          <a:p/>
          <a:p>
            <a:r>
              <a:t>Medical assessment and follow-up testing are essential. Neither protects against all other STIs.</a:t>
            </a:r>
          </a:p>
          <a:p/>
          <a:p>
            <a:r>
              <a:t>UNDERSTAND / NOT SPOKEN</a:t>
            </a:r>
          </a:p>
          <a:p/>
          <a:p>
            <a:r>
              <a:t>Why timing matters: The aim is to interrupt early viral replication before infection becomes established. The 72-hour limit is a clinical treatment window, not an exact universal moment when viral DNA integrates.</a:t>
            </a:r>
          </a:p>
          <a:p/>
          <a:p>
            <a:r>
              <a:t>Why test before PrEP?: Oral TDF/FTC alone is not a complete treatment regimen for established HIV. Testing helps avoid inadequate treatment and selection of resistance.</a:t>
            </a:r>
          </a:p>
          <a:p/>
          <a:p>
            <a:r>
              <a:t>SOURCES / NOT SPOKEN</a:t>
            </a:r>
          </a:p>
          <a:p/>
          <a:p>
            <a:r>
              <a:t>[18] WHO: Guidelines for HIV post-exposure prophylaxis (2024)</a:t>
            </a:r>
          </a:p>
          <a:p>
            <a:r>
              <a:t>https://www.who.int/publications/i/item/9789240095137</a:t>
            </a:r>
          </a:p>
          <a:p/>
          <a:p>
            <a:r>
              <a:t>[19] Estonian guideline: HIV PrEP, PEP and treatment</a:t>
            </a:r>
          </a:p>
          <a:p>
            <a:r>
              <a:t>https://ravijuhend.ee/tervishoiuvarav/juhendid/195/hiv-infektsiooni-kokkupuute-eelne-ja-jargne-profulaktika-ning-hiv-positiivsete-isikute-ravi</a:t>
            </a:r>
          </a:p>
          <a:p/>
          <a:p>
            <a:r>
              <a:t>[20] DailyMed: Emtricitabine / tenofovir disoproxil fumarate, mechanism of action</a:t>
            </a:r>
          </a:p>
          <a:p>
            <a:r>
              <a:t>https://dailymed.nlm.nih.gov/dailymed/drugInfo.cfm?setid=ef1a90ca-92bc-3787-e053-2a95a90a58ec</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a:t>
            </a:r>
          </a:p>
          <a:p/>
          <a:p>
            <a:r>
              <a:t>One oral PrEP option combines tenofovir disoproxil fumarate and emtricitabine, abbreviated TDF and FTC. Both act at the reverse-transcription step, when HIV makes a DNA copy of its RNA.</a:t>
            </a:r>
          </a:p>
          <a:p/>
          <a:p>
            <a:r>
              <a:t>A PEP example adds dolutegravir, which acts at a second step: integration of viral DNA into the host cell genome. The exact regimen is selected clinically; this is an example rather than the only possible combination.</a:t>
            </a:r>
          </a:p>
          <a:p/>
          <a:p>
            <a:r>
              <a:t>These drugs act on the virus inside cells. They are not vaccines and they do not work by producing antibodies.</a:t>
            </a:r>
          </a:p>
          <a:p/>
          <a:p>
            <a:r>
              <a:t>SHORT SPEAKING CUES</a:t>
            </a:r>
          </a:p>
          <a:p/>
          <a:p>
            <a:r>
              <a:t>TDF = tenofovir disoproxil fumarate; FTC = emtricitabine.</a:t>
            </a:r>
          </a:p>
          <a:p/>
          <a:p>
            <a:r>
              <a:t>Oral PrEP example: TDF/FTC, targeting reverse transcription.</a:t>
            </a:r>
          </a:p>
          <a:p/>
          <a:p>
            <a:r>
              <a:t>PEP example: TDF/FTC plus dolutegravir, adding an integration block.</a:t>
            </a:r>
          </a:p>
          <a:p/>
          <a:p>
            <a:r>
              <a:t>UNDERSTAND / NOT SPOKEN</a:t>
            </a:r>
          </a:p>
          <a:p/>
          <a:p>
            <a:r>
              <a:t>Drug classes: Tenofovir is a nucleotide analogue and emtricitabine a nucleoside analogue; both are grouped as NRTIs. Dolutegravir is an integrase strand transfer inhibitor.</a:t>
            </a:r>
          </a:p>
          <a:p/>
          <a:p>
            <a:r>
              <a:t>Brand names are not mechanisms: Truvada is a brand of TDF/FTC and Tivicay a brand of dolutegravir. Generic products may have other names. The active ingredients determine the mechanism.</a:t>
            </a:r>
          </a:p>
          <a:p/>
          <a:p>
            <a:r>
              <a:t>SOURCES / NOT SPOKEN</a:t>
            </a:r>
          </a:p>
          <a:p/>
          <a:p>
            <a:r>
              <a:t>[19] Estonian guideline: HIV PrEP, PEP and treatment</a:t>
            </a:r>
          </a:p>
          <a:p>
            <a:r>
              <a:t>https://ravijuhend.ee/tervishoiuvarav/juhendid/195/hiv-infektsiooni-kokkupuute-eelne-ja-jargne-profulaktika-ning-hiv-positiivsete-isikute-ravi</a:t>
            </a:r>
          </a:p>
          <a:p/>
          <a:p>
            <a:r>
              <a:t>[20] DailyMed: Emtricitabine / tenofovir disoproxil fumarate, mechanism of action</a:t>
            </a:r>
          </a:p>
          <a:p>
            <a:r>
              <a:t>https://dailymed.nlm.nih.gov/dailymed/drugInfo.cfm?setid=ef1a90ca-92bc-3787-e053-2a95a90a58ec</a:t>
            </a:r>
          </a:p>
          <a:p/>
          <a:p>
            <a:r>
              <a:t>[21] NIH HIVinfo: The HIV life cycle</a:t>
            </a:r>
          </a:p>
          <a:p>
            <a:r>
              <a:t>https://hivinfo.nih.gov/understanding-hiv/fact-sheets/hiv-life-cycle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a:t>
            </a:r>
          </a:p>
          <a:p/>
          <a:p>
            <a:r>
              <a:t>HIV first needs to turn its RNA into DNA. Reverse transcriptase normally joins DNA building blocks together to make that copy.</a:t>
            </a:r>
          </a:p>
          <a:p/>
          <a:p>
            <a:r>
              <a:t>After activation inside the cell, tenofovir and emtricitabine resemble those building blocks. Reverse transcriptase can incorporate them into the growing viral DNA, but the chain cannot continue from that point. This is chain termination.</a:t>
            </a:r>
          </a:p>
          <a:p/>
          <a:p>
            <a:r>
              <a:t>Dolutegravir blocks the next target shown here: integrase. Viral DNA that has been made still needs to be inserted into the cell's DNA. Blocking that insertion prevents a key step in establishing productive infection.</a:t>
            </a:r>
          </a:p>
          <a:p/>
          <a:p>
            <a:r>
              <a:t>The diagram shows the untreated sequence. The drug labels mark where that sequence is interrupted.</a:t>
            </a:r>
          </a:p>
          <a:p/>
          <a:p>
            <a:r>
              <a:t>SHORT SPEAKING CUES</a:t>
            </a:r>
          </a:p>
          <a:p/>
          <a:p>
            <a:r>
              <a:t>Reverse transcriptase copies viral RNA into DNA.</a:t>
            </a:r>
          </a:p>
          <a:p/>
          <a:p>
            <a:r>
              <a:t>Activated tenofovir and emtricitabine mimic DNA building blocks and terminate the growing chain.</a:t>
            </a:r>
          </a:p>
          <a:p/>
          <a:p>
            <a:r>
              <a:t>Dolutegravir blocks integrase-mediated insertion into host DNA.</a:t>
            </a:r>
          </a:p>
          <a:p/>
          <a:p>
            <a:r>
              <a:t>UNDERSTAND / NOT SPOKEN</a:t>
            </a:r>
          </a:p>
          <a:p/>
          <a:p>
            <a:r>
              <a:t>Activation: TDF is a prodrug converted to tenofovir. Cellular enzymes form active tenofovir diphosphate and emtricitabine triphosphate.</a:t>
            </a:r>
          </a:p>
          <a:p/>
          <a:p>
            <a:r>
              <a:t>Chain termination: Their incorporation prevents the next nucleotide from being added normally. The result is an incomplete viral DNA product.</a:t>
            </a:r>
          </a:p>
          <a:p/>
          <a:p>
            <a:r>
              <a:t>What they do not do: These medicines do not physically remove HIV DNA that is already integrated into the genome.</a:t>
            </a:r>
          </a:p>
          <a:p/>
          <a:p>
            <a:r>
              <a:t>SOURCES / NOT SPOKEN</a:t>
            </a:r>
          </a:p>
          <a:p/>
          <a:p>
            <a:r>
              <a:t>[20] DailyMed: Emtricitabine / tenofovir disoproxil fumarate, mechanism of action</a:t>
            </a:r>
          </a:p>
          <a:p>
            <a:r>
              <a:t>https://dailymed.nlm.nih.gov/dailymed/drugInfo.cfm?setid=ef1a90ca-92bc-3787-e053-2a95a90a58ec</a:t>
            </a:r>
          </a:p>
          <a:p/>
          <a:p>
            <a:r>
              <a:t>[21] NIH HIVinfo: The HIV life cycle</a:t>
            </a:r>
          </a:p>
          <a:p>
            <a:r>
              <a:t>https://hivinfo.nih.gov/understanding-hiv/fact-sheets/hiv-life-cycle</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a:t>
            </a:r>
          </a:p>
          <a:p/>
          <a:p>
            <a:r>
              <a:t>HIV can be present without obvious symptoms, so testing is important even when someone feels well. In Estonia, HIV counselling and testing centres offer free anonymous testing, including for people without health insurance.</a:t>
            </a:r>
          </a:p>
          <a:p/>
          <a:p>
            <a:r>
              <a:t>An early diagnosis allows treatment to start before major immune damage. Treatment suppresses viral replication and protects CD4 T cells.</a:t>
            </a:r>
          </a:p>
          <a:p/>
          <a:p>
            <a:r>
              <a:t>U=U means undetectable equals untransmittable. Someone who maintains an undetectable viral load on effective treatment does not transmit HIV through sex. The conditions matter: ongoing treatment and maintained suppression. It does not mean the infection has been cured.</a:t>
            </a:r>
          </a:p>
          <a:p/>
          <a:p>
            <a:r>
              <a:t>SHORT SPEAKING CUES</a:t>
            </a:r>
          </a:p>
          <a:p/>
          <a:p>
            <a:r>
              <a:t>HIV may be asymptomatic. Testing connects people to treatment.</a:t>
            </a:r>
          </a:p>
          <a:p/>
          <a:p>
            <a:r>
              <a:t>Estonian HIV testing centres offer free anonymous testing, including without health insurance.</a:t>
            </a:r>
          </a:p>
          <a:p/>
          <a:p>
            <a:r>
              <a:t>U=U: maintained undetectable viral load on treatment means no sexual transmission. Not a cure.</a:t>
            </a:r>
          </a:p>
          <a:p/>
          <a:p>
            <a:r>
              <a:t>UNDERSTAND / NOT SPOKEN</a:t>
            </a:r>
          </a:p>
          <a:p/>
          <a:p>
            <a:r>
              <a:t>Viral load versus CD4 count: Viral load measures HIV RNA in blood and tracks suppression. CD4 count measures a component of immune status. They answer different clinical questions.</a:t>
            </a:r>
          </a:p>
          <a:p/>
          <a:p>
            <a:r>
              <a:t>Anonymous versus confidential: Anonymous testing does not require your name. Confidential testing may identify you, but protects the result. Confirmation and treatment use normal clinical identification.</a:t>
            </a:r>
          </a:p>
          <a:p/>
          <a:p>
            <a:r>
              <a:t>Window period: Very recent infection may not yet be detected by a particular test. Testing and repeat-testing advice depend on the test and the exposure.</a:t>
            </a:r>
          </a:p>
          <a:p/>
          <a:p>
            <a:r>
              <a:t>SOURCES / NOT SPOKEN</a:t>
            </a:r>
          </a:p>
          <a:p/>
          <a:p>
            <a:r>
              <a:t>[01] WHO: HIV and AIDS</a:t>
            </a:r>
          </a:p>
          <a:p>
            <a:r>
              <a:t>https://www.who.int/news-room/fact-sheets/detail/hiv-aids</a:t>
            </a:r>
          </a:p>
          <a:p/>
          <a:p>
            <a:r>
              <a:t>[23] TAI / HIV.ee: Where to get tested in Estonia</a:t>
            </a:r>
          </a:p>
          <a:p>
            <a:r>
              <a:t>https://www.hiv.ee/testi-ennast/kus-saab-hiv-testi-teha/</a:t>
            </a:r>
          </a:p>
          <a:p/>
          <a:p>
            <a:r>
              <a:t>[24] WHO: Viral suppression and sexual transmission (2023)</a:t>
            </a:r>
          </a:p>
          <a:p>
            <a:r>
              <a:t>https://www.who.int/news/item/23-07-2023-new-who-guidance-on-hiv-viral-suppression-and-scientific-updates-released-at-ias-2023</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a:t>
            </a:r>
          </a:p>
          <a:p/>
          <a:p>
            <a:r>
              <a:t>Suppressing replication allows the immune system to recover, but it does not remove all HIV from the body.</a:t>
            </a:r>
          </a:p>
          <a:p/>
          <a:p>
            <a:r>
              <a:t>Some long-lived infected CD4 T cells contain integrated HIV DNA without actively producing new virus. They form a latent reservoir. With little viral protein being expressed, these cells are difficult for the immune system to recognise as infected.</a:t>
            </a:r>
          </a:p>
          <a:p/>
          <a:p>
            <a:r>
              <a:t>Treatment blocks further replication but does not eliminate this reservoir. If treatment stops, some of these cells can reactivate and virus production can return. This is why undetectable does not mean cured.</a:t>
            </a:r>
          </a:p>
          <a:p/>
          <a:p>
            <a:r>
              <a:t>SHORT SPEAKING CUES</a:t>
            </a:r>
          </a:p>
          <a:p/>
          <a:p>
            <a:r>
              <a:t>Integrated HIV DNA can persist in long-lived, inactive CD4 cells.</a:t>
            </a:r>
          </a:p>
          <a:p/>
          <a:p>
            <a:r>
              <a:t>This latent reservoir is not removed by routine treatment.</a:t>
            </a:r>
          </a:p>
          <a:p/>
          <a:p>
            <a:r>
              <a:t>Stopping treatment can allow viral rebound. Undetectable does not mean cured.</a:t>
            </a:r>
          </a:p>
          <a:p/>
          <a:p>
            <a:r>
              <a:t>UNDERSTAND / NOT SPOKEN</a:t>
            </a:r>
          </a:p>
          <a:p/>
          <a:p>
            <a:r>
              <a:t>Latent does not mean dead: A latently infected cell is alive. Viral DNA remains present but transcription and production of virus are limited or absent.</a:t>
            </a:r>
          </a:p>
          <a:p/>
          <a:p>
            <a:r>
              <a:t>Why medicines are continued: Current routine antiretroviral treatment suppresses replication rather than removing every infected cell. Interrupting treatment can allow virus to rebound.</a:t>
            </a:r>
          </a:p>
          <a:p/>
          <a:p>
            <a:r>
              <a:t>SOURCES / NOT SPOKEN</a:t>
            </a:r>
          </a:p>
          <a:p/>
          <a:p>
            <a:r>
              <a:t>[22] NIH HIVinfo: The latent HIV reservoir</a:t>
            </a:r>
          </a:p>
          <a:p>
            <a:r>
              <a:t>https://hivinfo.nih.gov/understanding-hiv/fact-sheets/what-latent-hiv-reservoir</a:t>
            </a:r>
          </a:p>
          <a:p/>
          <a:p>
            <a:r>
              <a:t>[24] WHO: Viral suppression and sexual transmission (2023)</a:t>
            </a:r>
          </a:p>
          <a:p>
            <a:r>
              <a:t>https://www.who.int/news/item/23-07-2023-new-who-guidance-on-hiv-viral-suppression-and-scientific-updates-released-at-ias-2023</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a:t>
            </a:r>
          </a:p>
          <a:p/>
          <a:p>
            <a:r>
              <a:t>Fear of judgement. People avoid testing or hide their risks to avoid being labelled.</a:t>
            </a:r>
          </a:p>
          <a:p/>
          <a:p>
            <a:r>
              <a:t>Confidentiality concerns. Worry that results will reach family, employer or community keeps people away.</a:t>
            </a:r>
          </a:p>
          <a:p/>
          <a:p>
            <a:r>
              <a:t>Cost. Fees for tests, PrEP or care put services out of reach.</a:t>
            </a:r>
          </a:p>
          <a:p/>
          <a:p>
            <a:r>
              <a:t>Inconvenient services. Distant clinics, short opening hours and long waits make testing hard to fit in.</a:t>
            </a:r>
          </a:p>
          <a:p/>
          <a:p>
            <a:r>
              <a:t>Discrimination. Bad experiences with providers lead to late diagnosis and people leaving care.</a:t>
            </a:r>
          </a:p>
          <a:p/>
          <a:p>
            <a:r>
              <a:t>SHORT SPEAKING CUES</a:t>
            </a:r>
          </a:p>
          <a:p/>
          <a:p>
            <a:r>
              <a:t>Fear of judgement. People avoid testing or hide their risks to avoid being labelled.</a:t>
            </a:r>
          </a:p>
          <a:p/>
          <a:p>
            <a:r>
              <a:t>Confidentiality concerns. Worry that results will reach family, employer or community keeps people away.</a:t>
            </a:r>
          </a:p>
          <a:p/>
          <a:p>
            <a:r>
              <a:t>Cost. Fees for tests, PrEP or care put services out of reach.</a:t>
            </a:r>
          </a:p>
          <a:p/>
          <a:p>
            <a:r>
              <a:t>Inconvenient services. Distant clinics, short opening hours and long waits make testing hard to fit in.</a:t>
            </a:r>
          </a:p>
          <a:p/>
          <a:p>
            <a:r>
              <a:t>Discrimination. Bad experiences with providers lead to late diagnosis and people leaving care.</a:t>
            </a:r>
          </a:p>
          <a:p/>
          <a:p>
            <a:r>
              <a:t>SOURCES / NOT SPOKEN</a:t>
            </a:r>
          </a:p>
          <a:p/>
          <a:p>
            <a:r>
              <a:t>[25] ECDC: HIV testing evidence brief (2015)</a:t>
            </a:r>
          </a:p>
          <a:p>
            <a:r>
              <a:t>https://www.ecdc.europa.eu/sites/default/files/media/en/publications/Publications/dublin-declaration-hiv-testing-evidence-brief.pdf</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a:t>
            </a:r>
          </a:p>
          <a:p/>
          <a:p>
            <a:r>
              <a:t>Confidential testing. Free or anonymous options, with clear privacy rules that people know about.</a:t>
            </a:r>
          </a:p>
          <a:p/>
          <a:p>
            <a:r>
              <a:t>Affordable prevention. Low-cost or free condoms, testing and access to PrEP.</a:t>
            </a:r>
          </a:p>
          <a:p/>
          <a:p>
            <a:r>
              <a:t>Outreach. Bring testing to communities and places where people already are.</a:t>
            </a:r>
          </a:p>
          <a:p/>
          <a:p>
            <a:r>
              <a:t>Non-judgemental healthcare. Train providers to offer respectful care without stigma.</a:t>
            </a:r>
          </a:p>
          <a:p/>
          <a:p>
            <a:r>
              <a:t>Clear information. Plain-language facts about PrEP, PEP and U=U.</a:t>
            </a:r>
          </a:p>
          <a:p/>
          <a:p>
            <a:r>
              <a:t>SHORT SPEAKING CUES</a:t>
            </a:r>
          </a:p>
          <a:p/>
          <a:p>
            <a:r>
              <a:t>Confidential testing. Free or anonymous options, with clear privacy rules that people know about.</a:t>
            </a:r>
          </a:p>
          <a:p/>
          <a:p>
            <a:r>
              <a:t>Affordable prevention. Low-cost or free condoms, testing and access to PrEP.</a:t>
            </a:r>
          </a:p>
          <a:p/>
          <a:p>
            <a:r>
              <a:t>Outreach. Bring testing to communities and places where people already are.</a:t>
            </a:r>
          </a:p>
          <a:p/>
          <a:p>
            <a:r>
              <a:t>Non-judgemental healthcare. Train providers to offer respectful care without stigma.</a:t>
            </a:r>
          </a:p>
          <a:p/>
          <a:p>
            <a:r>
              <a:t>Clear information. Plain-language facts about PrEP, PEP and U=U.</a:t>
            </a:r>
          </a:p>
          <a:p/>
          <a:p>
            <a:r>
              <a:t>SOURCES / NOT SPOKEN</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a:t>
            </a:r>
          </a:p>
          <a:p/>
          <a:p>
            <a:r>
              <a:t>PrEP. Pre-exposure prophylaxis. Medication taken by HIV-negative people before possible exposure to greatly reduce the risk of getting HIV.</a:t>
            </a:r>
          </a:p>
          <a:p/>
          <a:p>
            <a:r>
              <a:t>PEP. Post-exposure prophylaxis. Emergency medication started as soon as possible, within 72 hours, after a possible exposure and taken for 28 days.</a:t>
            </a:r>
          </a:p>
          <a:p/>
          <a:p>
            <a:r>
              <a:t>U=U. Undetectable = Untransmittable. A person with HIV on effective treatment, with an undetectable viral load, cannot pass HIV on sexually.</a:t>
            </a:r>
          </a:p>
          <a:p/>
          <a:p>
            <a:r>
              <a:t>SHORT SPEAKING CUES</a:t>
            </a:r>
          </a:p>
          <a:p/>
          <a:p>
            <a:r>
              <a:t>PrEP. Pre-exposure prophylaxis. Medication taken by HIV-negative people before possible exposure to greatly reduce the risk of getting HIV.</a:t>
            </a:r>
          </a:p>
          <a:p/>
          <a:p>
            <a:r>
              <a:t>PEP. Post-exposure prophylaxis. Emergency medication started as soon as possible, within 72 hours, after a possible exposure and taken for 28 days.</a:t>
            </a:r>
          </a:p>
          <a:p/>
          <a:p>
            <a:r>
              <a:t>U=U. Undetectable = Untransmittable. A person with HIV on effective treatment, with an undetectable viral load, cannot pass HIV on sexually.</a:t>
            </a:r>
          </a:p>
          <a:p/>
          <a:p>
            <a:r>
              <a:t>SOURCES / NOT SPOKEN</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a:t>
            </a:r>
          </a:p>
          <a:p/>
          <a:p>
            <a:r>
              <a:t>Anonymous testing sites. National network of free, anonymous HIV and hepatitis B/C counselling and testing for anyone aged 16+. Rapid tests available.</a:t>
            </a:r>
          </a:p>
          <a:p/>
          <a:p>
            <a:r>
              <a:t>Estonian Network of People Living with HIV. Rävala 8, Tallinn. Free HIV, hepatitis and STI testing, Mon–Fri 10:00–18:00.</a:t>
            </a:r>
          </a:p>
          <a:p/>
          <a:p>
            <a:r>
              <a:t>AHF Estonia. Free, confidential community testing points in Tallinn, plus services in Narva. Optional syphilis and hepatitis B/C screening.</a:t>
            </a:r>
          </a:p>
          <a:p/>
          <a:p>
            <a:r>
              <a:t>Sexual Health Clinic. Mardi 3, Tallinn. Free HIV test for all, by appointment, tel. 666 5123, Mon–Fri 8:00–16:00.</a:t>
            </a:r>
          </a:p>
          <a:p/>
          <a:p>
            <a:r>
              <a:t>Hours and services may have changed, so check before visiting.</a:t>
            </a:r>
          </a:p>
          <a:p/>
          <a:p>
            <a:r>
              <a:t>SHORT SPEAKING CUES</a:t>
            </a:r>
          </a:p>
          <a:p/>
          <a:p>
            <a:r>
              <a:t>Anonymous testing sites. National network of free, anonymous HIV and hepatitis B/C counselling and testing for anyone aged 16+. Rapid tests available.</a:t>
            </a:r>
          </a:p>
          <a:p/>
          <a:p>
            <a:r>
              <a:t>Estonian Network of People Living with HIV. Rävala 8, Tallinn. Free HIV, hepatitis and STI testing, Mon–Fri 10:00–18:00.</a:t>
            </a:r>
          </a:p>
          <a:p/>
          <a:p>
            <a:r>
              <a:t>AHF Estonia. Free, confidential community testing points in Tallinn, plus services in Narva. Optional syphilis and hepatitis B/C screening.</a:t>
            </a:r>
          </a:p>
          <a:p/>
          <a:p>
            <a:r>
              <a:t>Sexual Health Clinic. Mardi 3, Tallinn. Free HIV test for all, by appointment, tel. 666 5123, Mon–Fri 8:00–16:00.</a:t>
            </a:r>
          </a:p>
          <a:p/>
          <a:p>
            <a:r>
              <a:t>Hours and services may have changed, so check before visiting.</a:t>
            </a:r>
          </a:p>
          <a:p/>
          <a:p>
            <a:r>
              <a:t>SOURCES / NOT SPOKEN</a:t>
            </a:r>
          </a:p>
          <a:p/>
          <a:p>
            <a:r>
              <a:t>[23] TAI / HIV.ee: Where to get tested in Estonia</a:t>
            </a:r>
          </a:p>
          <a:p>
            <a:r>
              <a:t>https://www.hiv.ee/testi-ennast/kus-saab-hiv-testi-teha/</a:t>
            </a:r>
          </a:p>
          <a:p/>
          <a:p>
            <a:r>
              <a:t>[26] AHF: HIV testing and community services in Estonia</a:t>
            </a:r>
          </a:p>
          <a:p>
            <a:r>
              <a:t>https://www.aidshealth.org/global/Estonia/</a:t>
            </a:r>
          </a:p>
          <a:p/>
          <a:p>
            <a:r>
              <a:t>[27] Testfinder: Estonian Network of People Living with HIV, Tallinn</a:t>
            </a:r>
          </a:p>
          <a:p>
            <a:r>
              <a:t>https://www.testfinder.info/centers/eesti-hiv-positiivsete-vorgustik-mtue/</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a:t>
            </a:r>
          </a:p>
          <a:p/>
          <a:p>
            <a:r>
              <a:t>That is our group chat's conclusion.</a:t>
            </a:r>
          </a:p>
          <a:p/>
          <a:p>
            <a:r>
              <a:t>SHORT SPEAKING CUES</a:t>
            </a:r>
          </a:p>
          <a:p/>
          <a:p>
            <a:r>
              <a:t>Our group chat's conclusion.</a:t>
            </a:r>
          </a:p>
          <a:p/>
          <a:p>
            <a:r>
              <a:t>UNDERSTAND / NOT SPOKEN</a:t>
            </a:r>
          </a:p>
          <a:p/>
          <a:p>
            <a:r>
              <a:t>Context: The screenshot is included as a joke, not as HIV-prevention advice.</a:t>
            </a:r>
          </a:p>
          <a:p/>
          <a:p>
            <a:r>
              <a:t>SOURCES / NOT SPOKEN</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a:t>
            </a:r>
          </a:p>
          <a:p/>
          <a:p>
            <a:r>
              <a:t>Thank you. We are happy to take questions.</a:t>
            </a:r>
          </a:p>
          <a:p/>
          <a:p>
            <a:r>
              <a:t>SHORT SPEAKING CUES</a:t>
            </a:r>
          </a:p>
          <a:p/>
          <a:p>
            <a:r>
              <a:t>Thank you.</a:t>
            </a:r>
          </a:p>
          <a:p/>
          <a:p>
            <a:r>
              <a:t>SOURCES / NOT SPOKEN</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a:t>
            </a:r>
          </a:p>
          <a:p/>
          <a:p>
            <a:r>
              <a:t>SHORT SPEAKING CUES</a:t>
            </a:r>
          </a:p>
          <a:p/>
          <a:p>
            <a:r>
              <a:t>SOURCES / NOT SPOKEN</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a:t>
            </a:r>
          </a:p>
          <a:p/>
          <a:p>
            <a:r>
              <a:t>[01] WHO: HIV and AIDS</a:t>
            </a:r>
          </a:p>
          <a:p/>
          <a:p>
            <a:r>
              <a:t>[02] UNAIDS: Global HIV Factsheet 2026 (2025 estimates)</a:t>
            </a:r>
          </a:p>
          <a:p/>
          <a:p>
            <a:r>
              <a:t>[03] CDC: HIV risk and prevention estimates</a:t>
            </a:r>
          </a:p>
          <a:p/>
          <a:p>
            <a:r>
              <a:t>[04] NIH HIVinfo: Understanding HIV transmission</a:t>
            </a:r>
          </a:p>
          <a:p/>
          <a:p>
            <a:r>
              <a:t>[05] ECDC / WHO Europe: HIV/AIDS Surveillance 2025 (2024 data)</a:t>
            </a:r>
          </a:p>
          <a:p/>
          <a:p>
            <a:r>
              <a:t>[06] TAI: HIV and associated infections in Estonia, 2014-2023</a:t>
            </a:r>
          </a:p>
          <a:p/>
          <a:p>
            <a:r>
              <a:t>SHORT SPEAKING CUES</a:t>
            </a:r>
          </a:p>
          <a:p/>
          <a:p>
            <a:r>
              <a:t>[01] WHO: HIV and AIDS</a:t>
            </a:r>
          </a:p>
          <a:p/>
          <a:p>
            <a:r>
              <a:t>[02] UNAIDS: Global HIV Factsheet 2026 (2025 estimates)</a:t>
            </a:r>
          </a:p>
          <a:p/>
          <a:p>
            <a:r>
              <a:t>[03] CDC: HIV risk and prevention estimates</a:t>
            </a:r>
          </a:p>
          <a:p/>
          <a:p>
            <a:r>
              <a:t>[04] NIH HIVinfo: Understanding HIV transmission</a:t>
            </a:r>
          </a:p>
          <a:p/>
          <a:p>
            <a:r>
              <a:t>[05] ECDC / WHO Europe: HIV/AIDS Surveillance 2025 (2024 data)</a:t>
            </a:r>
          </a:p>
          <a:p/>
          <a:p>
            <a:r>
              <a:t>[06] TAI: HIV and associated infections in Estonia, 2014-2023</a:t>
            </a:r>
          </a:p>
          <a:p/>
          <a:p>
            <a:r>
              <a:t>SOURCES / NOT SPOKEN</a:t>
            </a:r>
          </a:p>
          <a:p/>
          <a:p>
            <a:r>
              <a:t>[01] WHO: HIV and AIDS</a:t>
            </a:r>
          </a:p>
          <a:p>
            <a:r>
              <a:t>https://www.who.int/news-room/fact-sheets/detail/hiv-aids</a:t>
            </a:r>
          </a:p>
          <a:p/>
          <a:p>
            <a:r>
              <a:t>[02] UNAIDS: Global HIV Factsheet 2026 (2025 estimates)</a:t>
            </a:r>
          </a:p>
          <a:p>
            <a:r>
              <a:t>https://www.unaids.org/sites/default/files/2026-06/20260612_Global_HIV_Factsheet.pdf</a:t>
            </a:r>
          </a:p>
          <a:p/>
          <a:p>
            <a:r>
              <a:t>[03] CDC: HIV risk and prevention estimates</a:t>
            </a:r>
          </a:p>
          <a:p>
            <a:r>
              <a:t>https://www.cdc.gov/hivpartners/php/riskandprevention/index.html</a:t>
            </a:r>
          </a:p>
          <a:p/>
          <a:p>
            <a:r>
              <a:t>[04] NIH HIVinfo: Understanding HIV transmission</a:t>
            </a:r>
          </a:p>
          <a:p>
            <a:r>
              <a:t>https://hivinfo.nih.gov/understanding-hiv/fact-sheets/understanding-hiv-transmission</a:t>
            </a:r>
          </a:p>
          <a:p/>
          <a:p>
            <a:r>
              <a:t>[05] ECDC / WHO Europe: HIV/AIDS Surveillance 2025 (2024 data)</a:t>
            </a:r>
          </a:p>
          <a:p>
            <a:r>
              <a:t>https://www.ecdc.europa.eu/sites/default/files/documents/2025-Annual-HIV-Report.pdf</a:t>
            </a:r>
          </a:p>
          <a:p/>
          <a:p>
            <a:r>
              <a:t>[06] TAI: HIV and associated infections in Estonia, 2014-2023</a:t>
            </a:r>
          </a:p>
          <a:p>
            <a:r>
              <a:t>https://www.tai.ee/sites/default/files/2025-01/hiv-nakkuse_ja_kaasuvate_infektsioonide_epidemioloogiline_olukord_eestis_aastatel_2014-2023.pdf</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a:t>
            </a:r>
          </a:p>
          <a:p/>
          <a:p>
            <a:r>
              <a:t>[07] Grabinger et al.: Public knowledge and attitudes towards HIV in Switzerland (2026; survey 2023)</a:t>
            </a:r>
          </a:p>
          <a:p/>
          <a:p>
            <a:r>
              <a:t>[08] UNAIDS: HIV, human rights, stigma and discrimination (2024)</a:t>
            </a:r>
          </a:p>
          <a:p/>
          <a:p>
            <a:r>
              <a:t>[09] PLOS ONE: HIV stigma in 15 sub-Saharan countries (additional reading from the supplied deck)</a:t>
            </a:r>
          </a:p>
          <a:p/>
          <a:p>
            <a:r>
              <a:t>[25] ECDC: HIV testing evidence brief (2015)</a:t>
            </a:r>
          </a:p>
          <a:p/>
          <a:p>
            <a:r>
              <a:t>SHORT SPEAKING CUES</a:t>
            </a:r>
          </a:p>
          <a:p/>
          <a:p>
            <a:r>
              <a:t>[07] Grabinger et al.: Public knowledge and attitudes towards HIV in Switzerland (2026; survey 2023)</a:t>
            </a:r>
          </a:p>
          <a:p/>
          <a:p>
            <a:r>
              <a:t>[08] UNAIDS: HIV, human rights, stigma and discrimination (2024)</a:t>
            </a:r>
          </a:p>
          <a:p/>
          <a:p>
            <a:r>
              <a:t>[09] PLOS ONE: HIV stigma in 15 sub-Saharan countries (additional reading from the supplied deck)</a:t>
            </a:r>
          </a:p>
          <a:p/>
          <a:p>
            <a:r>
              <a:t>[25] ECDC: HIV testing evidence brief (2015)</a:t>
            </a:r>
          </a:p>
          <a:p/>
          <a:p>
            <a:r>
              <a:t>SOURCES / NOT SPOKEN</a:t>
            </a:r>
          </a:p>
          <a:p/>
          <a:p>
            <a:r>
              <a:t>[07] Grabinger et al.: Public knowledge and attitudes towards HIV in Switzerland (2026; survey 2023)</a:t>
            </a:r>
          </a:p>
          <a:p>
            <a:r>
              <a:t>https://link.springer.com/article/10.1186/s12889-026-27629-1</a:t>
            </a:r>
          </a:p>
          <a:p/>
          <a:p>
            <a:r>
              <a:t>[08] UNAIDS: HIV, human rights, stigma and discrimination (2024)</a:t>
            </a:r>
          </a:p>
          <a:p>
            <a:r>
              <a:t>https://www.unaids.org/sites/default/files/media_asset/07-hiv-human-rights-factsheet-stigma-discrmination_en.pdf</a:t>
            </a:r>
          </a:p>
          <a:p/>
          <a:p>
            <a:r>
              <a:t>[09] PLOS ONE: HIV stigma in 15 sub-Saharan countries (additional reading from the supplied deck)</a:t>
            </a:r>
          </a:p>
          <a:p>
            <a:r>
              <a:t>https://journals.plos.org/plosone/article?id=10.1371/journal.pone.0261978</a:t>
            </a:r>
          </a:p>
          <a:p/>
          <a:p>
            <a:r>
              <a:t>[25] ECDC: HIV testing evidence brief (2015)</a:t>
            </a:r>
          </a:p>
          <a:p>
            <a:r>
              <a:t>https://www.ecdc.europa.eu/sites/default/files/media/en/publications/Publications/dublin-declaration-hiv-testing-evidence-brief.pdf</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a:t>
            </a:r>
          </a:p>
          <a:p/>
          <a:p>
            <a:r>
              <a:t>[10] Cochrane: Consistent condom use and HIV transmission (CD003255)</a:t>
            </a:r>
          </a:p>
          <a:p/>
          <a:p>
            <a:r>
              <a:t>[11] CDC MMWR: Barrier protection against HIV and other STIs (1993)</a:t>
            </a:r>
          </a:p>
          <a:p/>
          <a:p>
            <a:r>
              <a:t>[12] EUDA: Needle/syringe and opioid agonist treatment coverage (2021 or latest)</a:t>
            </a:r>
          </a:p>
          <a:p/>
          <a:p>
            <a:r>
              <a:t>[13] UNAIDS: People who inject drugs briefing (2024)</a:t>
            </a:r>
          </a:p>
          <a:p/>
          <a:p>
            <a:r>
              <a:t>SHORT SPEAKING CUES</a:t>
            </a:r>
          </a:p>
          <a:p/>
          <a:p>
            <a:r>
              <a:t>[10] Cochrane: Consistent condom use and HIV transmission (CD003255)</a:t>
            </a:r>
          </a:p>
          <a:p/>
          <a:p>
            <a:r>
              <a:t>[11] CDC MMWR: Barrier protection against HIV and other STIs (1993)</a:t>
            </a:r>
          </a:p>
          <a:p/>
          <a:p>
            <a:r>
              <a:t>[12] EUDA: Needle/syringe and opioid agonist treatment coverage (2021 or latest)</a:t>
            </a:r>
          </a:p>
          <a:p/>
          <a:p>
            <a:r>
              <a:t>[13] UNAIDS: People who inject drugs briefing (2024)</a:t>
            </a:r>
          </a:p>
          <a:p/>
          <a:p>
            <a:r>
              <a:t>SOURCES / NOT SPOKEN</a:t>
            </a:r>
          </a:p>
          <a:p/>
          <a:p>
            <a:r>
              <a:t>[10] Cochrane: Consistent condom use and HIV transmission (CD003255)</a:t>
            </a:r>
          </a:p>
          <a:p>
            <a:r>
              <a:t>https://www.cochrane.org/evidence/CD003255_using-condoms-consistently-reduces-sexual-transmission-hiv-infection</a:t>
            </a:r>
          </a:p>
          <a:p/>
          <a:p>
            <a:r>
              <a:t>[11] CDC MMWR: Barrier protection against HIV and other STIs (1993)</a:t>
            </a:r>
          </a:p>
          <a:p>
            <a:r>
              <a:t>https://www.cdc.gov/mmwr/preview/mmwrhtml/00021321.htm</a:t>
            </a:r>
          </a:p>
          <a:p/>
          <a:p>
            <a:r>
              <a:t>[12] EUDA: Needle/syringe and opioid agonist treatment coverage (2021 or latest)</a:t>
            </a:r>
          </a:p>
          <a:p>
            <a:r>
              <a:t>https://www.euda.europa.eu/media-library/edr/2023/infographicnumber-european-countries-implementing-harm-reduction-interventions-2022_en</a:t>
            </a:r>
          </a:p>
          <a:p/>
          <a:p>
            <a:r>
              <a:t>[13] UNAIDS: People who inject drugs briefing (2024)</a:t>
            </a:r>
          </a:p>
          <a:p>
            <a:r>
              <a:t>https://www.unaids.org/sites/default/files/media_asset/2024-unaids-global-aids-update-people-who-inject-drugs_en.pdf</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a:t>
            </a:r>
          </a:p>
          <a:p/>
          <a:p>
            <a:r>
              <a:t>[14] UNAIDS: Global AIDS Update 2025</a:t>
            </a:r>
          </a:p>
          <a:p/>
          <a:p>
            <a:r>
              <a:t>[15] UNAIDS: Global AIDS Brief 2026</a:t>
            </a:r>
          </a:p>
          <a:p/>
          <a:p>
            <a:r>
              <a:t>[16] UNAIDS: Special report, July 2026 (additional reading from the supplied deck)</a:t>
            </a:r>
          </a:p>
          <a:p/>
          <a:p>
            <a:r>
              <a:t>[17] UNICEF: Elimination of mother-to-child transmission</a:t>
            </a:r>
          </a:p>
          <a:p/>
          <a:p>
            <a:r>
              <a:t>[26] AHF: HIV testing and community services in Estonia</a:t>
            </a:r>
          </a:p>
          <a:p/>
          <a:p>
            <a:r>
              <a:t>[27] Testfinder: Estonian Network of People Living with HIV, Tallinn</a:t>
            </a:r>
          </a:p>
          <a:p/>
          <a:p>
            <a:r>
              <a:t>SHORT SPEAKING CUES</a:t>
            </a:r>
          </a:p>
          <a:p/>
          <a:p>
            <a:r>
              <a:t>[14] UNAIDS: Global AIDS Update 2025</a:t>
            </a:r>
          </a:p>
          <a:p/>
          <a:p>
            <a:r>
              <a:t>[15] UNAIDS: Global AIDS Brief 2026</a:t>
            </a:r>
          </a:p>
          <a:p/>
          <a:p>
            <a:r>
              <a:t>[16] UNAIDS: Special report, July 2026 (additional reading from the supplied deck)</a:t>
            </a:r>
          </a:p>
          <a:p/>
          <a:p>
            <a:r>
              <a:t>[17] UNICEF: Elimination of mother-to-child transmission</a:t>
            </a:r>
          </a:p>
          <a:p/>
          <a:p>
            <a:r>
              <a:t>[26] AHF: HIV testing and community services in Estonia</a:t>
            </a:r>
          </a:p>
          <a:p/>
          <a:p>
            <a:r>
              <a:t>[27] Testfinder: Estonian Network of People Living with HIV, Tallinn</a:t>
            </a:r>
          </a:p>
          <a:p/>
          <a:p>
            <a:r>
              <a:t>SOURCES / NOT SPOKEN</a:t>
            </a:r>
          </a:p>
          <a:p/>
          <a:p>
            <a:r>
              <a:t>[14] UNAIDS: Global AIDS Update 2025</a:t>
            </a:r>
          </a:p>
          <a:p>
            <a:r>
              <a:t>https://www.unaids.org/sites/default/files/2025-07/2025-global-aids-update-JC3153_en.pdf</a:t>
            </a:r>
          </a:p>
          <a:p/>
          <a:p>
            <a:r>
              <a:t>[15] UNAIDS: Global AIDS Brief 2026</a:t>
            </a:r>
          </a:p>
          <a:p>
            <a:r>
              <a:t>https://www.unaids.org/sites/default/files/2026-06/20260612_global_aids_brief_1.pdf</a:t>
            </a:r>
          </a:p>
          <a:p/>
          <a:p>
            <a:r>
              <a:t>[16] UNAIDS: Special report, July 2026 (additional reading from the supplied deck)</a:t>
            </a:r>
          </a:p>
          <a:p>
            <a:r>
              <a:t>https://www.unaids.org/en/resources/presscentre/pressreleaseandstatementarchive/2026/july/20260727_PR_UNAIDS_special_report_AIDS2026</a:t>
            </a:r>
          </a:p>
          <a:p/>
          <a:p>
            <a:r>
              <a:t>[17] UNICEF: Elimination of mother-to-child transmission</a:t>
            </a:r>
          </a:p>
          <a:p>
            <a:r>
              <a:t>https://data.unicef.org/topic/hivaids/emtct/</a:t>
            </a:r>
          </a:p>
          <a:p/>
          <a:p>
            <a:r>
              <a:t>[26] AHF: HIV testing and community services in Estonia</a:t>
            </a:r>
          </a:p>
          <a:p>
            <a:r>
              <a:t>https://www.aidshealth.org/global/Estonia/</a:t>
            </a:r>
          </a:p>
          <a:p/>
          <a:p>
            <a:r>
              <a:t>[27] Testfinder: Estonian Network of People Living with HIV, Tallinn</a:t>
            </a:r>
          </a:p>
          <a:p>
            <a:r>
              <a:t>https://www.testfinder.info/centers/eesti-hiv-positiivsete-vorgustik-mtue/</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a:t>
            </a:r>
          </a:p>
          <a:p/>
          <a:p>
            <a:r>
              <a:t>[18] WHO: Guidelines for HIV post-exposure prophylaxis (2024)</a:t>
            </a:r>
          </a:p>
          <a:p/>
          <a:p>
            <a:r>
              <a:t>[19] Estonian guideline: HIV PrEP, PEP and treatment</a:t>
            </a:r>
          </a:p>
          <a:p/>
          <a:p>
            <a:r>
              <a:t>[20] DailyMed: Emtricitabine / tenofovir disoproxil fumarate, mechanism of action</a:t>
            </a:r>
          </a:p>
          <a:p/>
          <a:p>
            <a:r>
              <a:t>[21] NIH HIVinfo: The HIV life cycle</a:t>
            </a:r>
          </a:p>
          <a:p/>
          <a:p>
            <a:r>
              <a:t>[22] NIH HIVinfo: The latent HIV reservoir</a:t>
            </a:r>
          </a:p>
          <a:p/>
          <a:p>
            <a:r>
              <a:t>[23] TAI / HIV.ee: Where to get tested in Estonia</a:t>
            </a:r>
          </a:p>
          <a:p/>
          <a:p>
            <a:r>
              <a:t>[24] WHO: Viral suppression and sexual transmission (2023)</a:t>
            </a:r>
          </a:p>
          <a:p/>
          <a:p>
            <a:r>
              <a:t>SHORT SPEAKING CUES</a:t>
            </a:r>
          </a:p>
          <a:p/>
          <a:p>
            <a:r>
              <a:t>[18] WHO: Guidelines for HIV post-exposure prophylaxis (2024)</a:t>
            </a:r>
          </a:p>
          <a:p/>
          <a:p>
            <a:r>
              <a:t>[19] Estonian guideline: HIV PrEP, PEP and treatment</a:t>
            </a:r>
          </a:p>
          <a:p/>
          <a:p>
            <a:r>
              <a:t>[20] DailyMed: Emtricitabine / tenofovir disoproxil fumarate, mechanism of action</a:t>
            </a:r>
          </a:p>
          <a:p/>
          <a:p>
            <a:r>
              <a:t>[21] NIH HIVinfo: The HIV life cycle</a:t>
            </a:r>
          </a:p>
          <a:p/>
          <a:p>
            <a:r>
              <a:t>[22] NIH HIVinfo: The latent HIV reservoir</a:t>
            </a:r>
          </a:p>
          <a:p/>
          <a:p>
            <a:r>
              <a:t>[23] TAI / HIV.ee: Where to get tested in Estonia</a:t>
            </a:r>
          </a:p>
          <a:p/>
          <a:p>
            <a:r>
              <a:t>[24] WHO: Viral suppression and sexual transmission (2023)</a:t>
            </a:r>
          </a:p>
          <a:p/>
          <a:p>
            <a:r>
              <a:t>SOURCES / NOT SPOKEN</a:t>
            </a:r>
          </a:p>
          <a:p/>
          <a:p>
            <a:r>
              <a:t>[18] WHO: Guidelines for HIV post-exposure prophylaxis (2024)</a:t>
            </a:r>
          </a:p>
          <a:p>
            <a:r>
              <a:t>https://www.who.int/publications/i/item/9789240095137</a:t>
            </a:r>
          </a:p>
          <a:p/>
          <a:p>
            <a:r>
              <a:t>[19] Estonian guideline: HIV PrEP, PEP and treatment</a:t>
            </a:r>
          </a:p>
          <a:p>
            <a:r>
              <a:t>https://ravijuhend.ee/tervishoiuvarav/juhendid/195/hiv-infektsiooni-kokkupuute-eelne-ja-jargne-profulaktika-ning-hiv-positiivsete-isikute-ravi</a:t>
            </a:r>
          </a:p>
          <a:p/>
          <a:p>
            <a:r>
              <a:t>[20] DailyMed: Emtricitabine / tenofovir disoproxil fumarate, mechanism of action</a:t>
            </a:r>
          </a:p>
          <a:p>
            <a:r>
              <a:t>https://dailymed.nlm.nih.gov/dailymed/drugInfo.cfm?setid=ef1a90ca-92bc-3787-e053-2a95a90a58ec</a:t>
            </a:r>
          </a:p>
          <a:p/>
          <a:p>
            <a:r>
              <a:t>[21] NIH HIVinfo: The HIV life cycle</a:t>
            </a:r>
          </a:p>
          <a:p>
            <a:r>
              <a:t>https://hivinfo.nih.gov/understanding-hiv/fact-sheets/hiv-life-cycle</a:t>
            </a:r>
          </a:p>
          <a:p/>
          <a:p>
            <a:r>
              <a:t>[22] NIH HIVinfo: The latent HIV reservoir</a:t>
            </a:r>
          </a:p>
          <a:p>
            <a:r>
              <a:t>https://hivinfo.nih.gov/understanding-hiv/fact-sheets/what-latent-hiv-reservoir</a:t>
            </a:r>
          </a:p>
          <a:p/>
          <a:p>
            <a:r>
              <a:t>[23] TAI / HIV.ee: Where to get tested in Estonia</a:t>
            </a:r>
          </a:p>
          <a:p>
            <a:r>
              <a:t>https://www.hiv.ee/testi-ennast/kus-saab-hiv-testi-teha/</a:t>
            </a:r>
          </a:p>
          <a:p/>
          <a:p>
            <a:r>
              <a:t>[24] WHO: Viral suppression and sexual transmission (2023)</a:t>
            </a:r>
          </a:p>
          <a:p>
            <a:r>
              <a:t>https://www.who.int/news/item/23-07-2023-new-who-guidance-on-hiv-viral-suppression-and-scientific-updates-released-at-ias-2023</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who.int/news-room/fact-sheets/detail/hiv-aids" TargetMode="External"/><Relationship Id="rId3" Type="http://schemas.openxmlformats.org/officeDocument/2006/relationships/hyperlink" Target="https://www.unaids.org/sites/default/files/2026-06/20260612_Global_HIV_Factsheet.pdf" TargetMode="External"/><Relationship Id="rId4" Type="http://schemas.openxmlformats.org/officeDocument/2006/relationships/hyperlink" Target="https://www.cdc.gov/hivpartners/php/riskandprevention/index.html" TargetMode="External"/><Relationship Id="rId5" Type="http://schemas.openxmlformats.org/officeDocument/2006/relationships/hyperlink" Target="https://hivinfo.nih.gov/understanding-hiv/fact-sheets/understanding-hiv-transmission" TargetMode="External"/><Relationship Id="rId6" Type="http://schemas.openxmlformats.org/officeDocument/2006/relationships/hyperlink" Target="https://www.ecdc.europa.eu/sites/default/files/documents/2025-Annual-HIV-Report.pdf" TargetMode="External"/><Relationship Id="rId7" Type="http://schemas.openxmlformats.org/officeDocument/2006/relationships/hyperlink" Target="https://www.tai.ee/sites/default/files/2025-01/hiv-nakkuse_ja_kaasuvate_infektsioonide_epidemioloogiline_olukord_eestis_aastatel_2014-2023.pdf" TargetMode="External"/><Relationship Id="rId8"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link.springer.com/article/10.1186/s12889-026-27629-1" TargetMode="External"/><Relationship Id="rId3" Type="http://schemas.openxmlformats.org/officeDocument/2006/relationships/hyperlink" Target="https://www.unaids.org/sites/default/files/media_asset/07-hiv-human-rights-factsheet-stigma-discrmination_en.pdf" TargetMode="External"/><Relationship Id="rId4" Type="http://schemas.openxmlformats.org/officeDocument/2006/relationships/hyperlink" Target="https://journals.plos.org/plosone/article?id=10.1371/journal.pone.0261978" TargetMode="External"/><Relationship Id="rId5" Type="http://schemas.openxmlformats.org/officeDocument/2006/relationships/hyperlink" Target="https://www.ecdc.europa.eu/sites/default/files/media/en/publications/Publications/dublin-declaration-hiv-testing-evidence-brief.pdf" TargetMode="External"/><Relationship Id="rId6"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cochrane.org/evidence/CD003255_using-condoms-consistently-reduces-sexual-transmission-hiv-infection" TargetMode="External"/><Relationship Id="rId3" Type="http://schemas.openxmlformats.org/officeDocument/2006/relationships/hyperlink" Target="https://www.cdc.gov/mmwr/preview/mmwrhtml/00021321.htm" TargetMode="External"/><Relationship Id="rId4" Type="http://schemas.openxmlformats.org/officeDocument/2006/relationships/hyperlink" Target="https://www.euda.europa.eu/media-library/edr/2023/infographicnumber-european-countries-implementing-harm-reduction-interventions-2022_en" TargetMode="External"/><Relationship Id="rId5" Type="http://schemas.openxmlformats.org/officeDocument/2006/relationships/hyperlink" Target="https://www.unaids.org/sites/default/files/media_asset/2024-unaids-global-aids-update-people-who-inject-drugs_en.pdf" TargetMode="External"/><Relationship Id="rId6"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unaids.org/sites/default/files/2025-07/2025-global-aids-update-JC3153_en.pdf" TargetMode="External"/><Relationship Id="rId3" Type="http://schemas.openxmlformats.org/officeDocument/2006/relationships/hyperlink" Target="https://www.unaids.org/sites/default/files/2026-06/20260612_global_aids_brief_1.pdf" TargetMode="External"/><Relationship Id="rId4" Type="http://schemas.openxmlformats.org/officeDocument/2006/relationships/hyperlink" Target="https://www.unaids.org/en/resources/presscentre/pressreleaseandstatementarchive/2026/july/20260727_PR_UNAIDS_special_report_AIDS2026" TargetMode="External"/><Relationship Id="rId5" Type="http://schemas.openxmlformats.org/officeDocument/2006/relationships/hyperlink" Target="https://data.unicef.org/topic/hivaids/emtct/" TargetMode="External"/><Relationship Id="rId6" Type="http://schemas.openxmlformats.org/officeDocument/2006/relationships/hyperlink" Target="https://www.aidshealth.org/global/Estonia/" TargetMode="External"/><Relationship Id="rId7" Type="http://schemas.openxmlformats.org/officeDocument/2006/relationships/hyperlink" Target="https://www.testfinder.info/centers/eesti-hiv-positiivsete-vorgustik-mtue/" TargetMode="External"/><Relationship Id="rId8"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who.int/publications/i/item/9789240095137" TargetMode="External"/><Relationship Id="rId3" Type="http://schemas.openxmlformats.org/officeDocument/2006/relationships/hyperlink" Target="https://ravijuhend.ee/tervishoiuvarav/juhendid/195/hiv-infektsiooni-kokkupuute-eelne-ja-jargne-profulaktika-ning-hiv-positiivsete-isikute-ravi" TargetMode="External"/><Relationship Id="rId4" Type="http://schemas.openxmlformats.org/officeDocument/2006/relationships/hyperlink" Target="https://dailymed.nlm.nih.gov/dailymed/drugInfo.cfm?setid=ef1a90ca-92bc-3787-e053-2a95a90a58ec" TargetMode="External"/><Relationship Id="rId5" Type="http://schemas.openxmlformats.org/officeDocument/2006/relationships/hyperlink" Target="https://hivinfo.nih.gov/understanding-hiv/fact-sheets/hiv-life-cycle" TargetMode="External"/><Relationship Id="rId6" Type="http://schemas.openxmlformats.org/officeDocument/2006/relationships/hyperlink" Target="https://hivinfo.nih.gov/understanding-hiv/fact-sheets/what-latent-hiv-reservoir" TargetMode="External"/><Relationship Id="rId7" Type="http://schemas.openxmlformats.org/officeDocument/2006/relationships/hyperlink" Target="https://www.hiv.ee/testi-ennast/kus-saab-hiv-testi-teha/" TargetMode="External"/><Relationship Id="rId8" Type="http://schemas.openxmlformats.org/officeDocument/2006/relationships/hyperlink" Target="https://www.who.int/news/item/23-07-2023-new-who-guidance-on-hiv-viral-suppression-and-scientific-updates-released-at-ias-2023" TargetMode="External"/><Relationship Id="rId9" Type="http://schemas.openxmlformats.org/officeDocument/2006/relationships/notesSlide" Target="../notesSlides/notesSlide29.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777240" y="1901952"/>
            <a:ext cx="5760720" cy="1554480"/>
          </a:xfrm>
          <a:prstGeom prst="rect">
            <a:avLst/>
          </a:prstGeom>
          <a:noFill/>
        </p:spPr>
        <p:txBody>
          <a:bodyPr wrap="square" lIns="18288" rIns="18288" tIns="0" bIns="0">
            <a:spAutoFit/>
          </a:bodyPr>
          <a:lstStyle/>
          <a:p>
            <a:pPr algn="l">
              <a:lnSpc>
                <a:spcPct val="110000"/>
              </a:lnSpc>
              <a:spcAft>
                <a:spcPts val="0"/>
              </a:spcAft>
              <a:defRPr sz="8800" b="1">
                <a:solidFill>
                  <a:srgbClr val="F4F7FA"/>
                </a:solidFill>
                <a:latin typeface="Aptos"/>
              </a:defRPr>
            </a:pPr>
            <a:r>
              <a:t>HIV</a:t>
            </a:r>
          </a:p>
        </p:txBody>
      </p:sp>
      <p:sp>
        <p:nvSpPr>
          <p:cNvPr id="3" name="TextBox 2"/>
          <p:cNvSpPr txBox="1"/>
          <p:nvPr/>
        </p:nvSpPr>
        <p:spPr>
          <a:xfrm>
            <a:off x="822960" y="3502152"/>
            <a:ext cx="6126480" cy="1143000"/>
          </a:xfrm>
          <a:prstGeom prst="rect">
            <a:avLst/>
          </a:prstGeom>
          <a:noFill/>
        </p:spPr>
        <p:txBody>
          <a:bodyPr wrap="square" lIns="18288" rIns="18288" tIns="0" bIns="0">
            <a:spAutoFit/>
          </a:bodyPr>
          <a:lstStyle/>
          <a:p>
            <a:pPr algn="l">
              <a:lnSpc>
                <a:spcPct val="110000"/>
              </a:lnSpc>
              <a:spcAft>
                <a:spcPts val="0"/>
              </a:spcAft>
              <a:defRPr sz="3200" b="0">
                <a:solidFill>
                  <a:srgbClr val="49C7CA"/>
                </a:solidFill>
                <a:latin typeface="Aptos"/>
              </a:defRPr>
            </a:pPr>
            <a:r>
              <a:t>How it is being prevented</a:t>
            </a:r>
          </a:p>
        </p:txBody>
      </p:sp>
      <p:cxnSp>
        <p:nvCxnSpPr>
          <p:cNvPr id="4" name="Connector 3"/>
          <p:cNvCxnSpPr/>
          <p:nvPr/>
        </p:nvCxnSpPr>
        <p:spPr>
          <a:xfrm>
            <a:off x="841248" y="5074920"/>
            <a:ext cx="2679192" cy="0"/>
          </a:xfrm>
          <a:prstGeom prst="line">
            <a:avLst/>
          </a:prstGeom>
          <a:ln w="38100">
            <a:solidFill>
              <a:srgbClr val="F28E80"/>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41248" y="5532120"/>
            <a:ext cx="5943600" cy="502920"/>
          </a:xfrm>
          <a:prstGeom prst="rect">
            <a:avLst/>
          </a:prstGeom>
          <a:noFill/>
        </p:spPr>
        <p:txBody>
          <a:bodyPr wrap="square" lIns="18288" rIns="18288" tIns="0" bIns="0">
            <a:spAutoFit/>
          </a:bodyPr>
          <a:lstStyle/>
          <a:p>
            <a:pPr algn="l">
              <a:lnSpc>
                <a:spcPct val="110000"/>
              </a:lnSpc>
              <a:spcAft>
                <a:spcPts val="0"/>
              </a:spcAft>
              <a:defRPr sz="2100" b="0">
                <a:solidFill>
                  <a:srgbClr val="A4BAC6"/>
                </a:solidFill>
                <a:latin typeface="Aptos"/>
              </a:defRPr>
            </a:pPr>
            <a:r>
              <a:t>Sal, Emils, Hans, Medb</a:t>
            </a:r>
          </a:p>
        </p:txBody>
      </p:sp>
      <p:pic>
        <p:nvPicPr>
          <p:cNvPr id="6" name="Picture 5" descr="Photographic illustration from the supplied presentation; background removed with the built-in image editor. Props do not identify specific medicines."/>
          <p:cNvPicPr>
            <a:picLocks noChangeAspect="1"/>
          </p:cNvPicPr>
          <p:nvPr/>
        </p:nvPicPr>
        <p:blipFill>
          <a:blip r:embed="rId2"/>
          <a:stretch>
            <a:fillRect/>
          </a:stretch>
        </p:blipFill>
        <p:spPr>
          <a:xfrm>
            <a:off x="6446520" y="1615440"/>
            <a:ext cx="7635240" cy="5090160"/>
          </a:xfrm>
          <a:prstGeom prst="rect">
            <a:avLst/>
          </a:prstGeom>
        </p:spPr>
      </p:pic>
      <p:sp>
        <p:nvSpPr>
          <p:cNvPr id="7" name="TextBox 6"/>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01 / 29</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94ABF5"/>
                </a:solidFill>
                <a:latin typeface="Aptos"/>
              </a:defRPr>
            </a:pPr>
            <a:r>
              <a:t>HIV AND IMMUNITY</a:t>
            </a:r>
          </a:p>
        </p:txBody>
      </p:sp>
      <p:sp>
        <p:nvSpPr>
          <p:cNvPr id="3" name="TextBox 2"/>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What is HIV?</a:t>
            </a:r>
          </a:p>
        </p:txBody>
      </p:sp>
      <p:cxnSp>
        <p:nvCxnSpPr>
          <p:cNvPr id="4" name="Connector 3"/>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777240" y="2377440"/>
            <a:ext cx="7315200" cy="658368"/>
          </a:xfrm>
          <a:prstGeom prst="rect">
            <a:avLst/>
          </a:prstGeom>
          <a:noFill/>
        </p:spPr>
        <p:txBody>
          <a:bodyPr wrap="square" lIns="18288" rIns="18288" tIns="0" bIns="0">
            <a:spAutoFit/>
          </a:bodyPr>
          <a:lstStyle/>
          <a:p>
            <a:pPr algn="l">
              <a:lnSpc>
                <a:spcPct val="110000"/>
              </a:lnSpc>
              <a:spcAft>
                <a:spcPts val="0"/>
              </a:spcAft>
              <a:defRPr sz="3000" b="1">
                <a:solidFill>
                  <a:srgbClr val="94ABF5"/>
                </a:solidFill>
                <a:latin typeface="Aptos"/>
              </a:defRPr>
            </a:pPr>
            <a:r>
              <a:t>Human immunodeficiency virus</a:t>
            </a:r>
          </a:p>
        </p:txBody>
      </p:sp>
      <p:sp>
        <p:nvSpPr>
          <p:cNvPr id="6" name="Oval 5"/>
          <p:cNvSpPr/>
          <p:nvPr/>
        </p:nvSpPr>
        <p:spPr>
          <a:xfrm>
            <a:off x="777240" y="3474720"/>
            <a:ext cx="59436" cy="59436"/>
          </a:xfrm>
          <a:prstGeom prst="ellipse">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33271" y="3337560"/>
            <a:ext cx="6419088" cy="1088136"/>
          </a:xfrm>
          <a:prstGeom prst="rect">
            <a:avLst/>
          </a:prstGeom>
          <a:noFill/>
        </p:spPr>
        <p:txBody>
          <a:bodyPr wrap="square" lIns="18288" rIns="18288" tIns="0" bIns="0">
            <a:spAutoFit/>
          </a:bodyPr>
          <a:lstStyle/>
          <a:p>
            <a:pPr algn="l">
              <a:lnSpc>
                <a:spcPct val="110000"/>
              </a:lnSpc>
              <a:spcAft>
                <a:spcPts val="0"/>
              </a:spcAft>
              <a:defRPr sz="2400" b="0">
                <a:solidFill>
                  <a:srgbClr val="F4F7FA"/>
                </a:solidFill>
                <a:latin typeface="Aptos"/>
              </a:defRPr>
            </a:pPr>
            <a:r>
              <a:t>Destruction of CD4+ cells</a:t>
            </a:r>
          </a:p>
          <a:p>
            <a:pPr algn="l">
              <a:lnSpc>
                <a:spcPct val="110000"/>
              </a:lnSpc>
              <a:spcAft>
                <a:spcPts val="0"/>
              </a:spcAft>
              <a:defRPr sz="2400" b="0">
                <a:solidFill>
                  <a:srgbClr val="F4F7FA"/>
                </a:solidFill>
                <a:latin typeface="Aptos"/>
              </a:defRPr>
            </a:pPr>
            <a:r>
              <a:t>Body cannot fight infections</a:t>
            </a:r>
          </a:p>
        </p:txBody>
      </p:sp>
      <p:sp>
        <p:nvSpPr>
          <p:cNvPr id="8" name="Oval 7"/>
          <p:cNvSpPr/>
          <p:nvPr/>
        </p:nvSpPr>
        <p:spPr>
          <a:xfrm>
            <a:off x="777240" y="4709160"/>
            <a:ext cx="59436" cy="59436"/>
          </a:xfrm>
          <a:prstGeom prst="ellipse">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33271" y="4572000"/>
            <a:ext cx="6419088" cy="1088136"/>
          </a:xfrm>
          <a:prstGeom prst="rect">
            <a:avLst/>
          </a:prstGeom>
          <a:noFill/>
        </p:spPr>
        <p:txBody>
          <a:bodyPr wrap="square" lIns="18288" rIns="18288" tIns="0" bIns="0">
            <a:spAutoFit/>
          </a:bodyPr>
          <a:lstStyle/>
          <a:p>
            <a:pPr algn="l">
              <a:lnSpc>
                <a:spcPct val="110000"/>
              </a:lnSpc>
              <a:spcAft>
                <a:spcPts val="0"/>
              </a:spcAft>
              <a:defRPr sz="2400" b="0">
                <a:solidFill>
                  <a:srgbClr val="F4F7FA"/>
                </a:solidFill>
                <a:latin typeface="Aptos"/>
              </a:defRPr>
            </a:pPr>
            <a:r>
              <a:t>If untreated</a:t>
            </a:r>
          </a:p>
          <a:p>
            <a:pPr algn="l">
              <a:lnSpc>
                <a:spcPct val="110000"/>
              </a:lnSpc>
              <a:spcAft>
                <a:spcPts val="0"/>
              </a:spcAft>
              <a:defRPr sz="2400" b="0">
                <a:solidFill>
                  <a:srgbClr val="F4F7FA"/>
                </a:solidFill>
                <a:latin typeface="Aptos"/>
              </a:defRPr>
            </a:pPr>
            <a:r>
              <a:t>Acquired immunodeficiency syndrome</a:t>
            </a:r>
          </a:p>
        </p:txBody>
      </p:sp>
      <p:sp>
        <p:nvSpPr>
          <p:cNvPr id="10" name="TextBox 9"/>
          <p:cNvSpPr txBox="1"/>
          <p:nvPr/>
        </p:nvSpPr>
        <p:spPr>
          <a:xfrm>
            <a:off x="777240" y="5897880"/>
            <a:ext cx="6492240" cy="438912"/>
          </a:xfrm>
          <a:prstGeom prst="rect">
            <a:avLst/>
          </a:prstGeom>
          <a:noFill/>
        </p:spPr>
        <p:txBody>
          <a:bodyPr wrap="square" lIns="18288" rIns="18288" tIns="0" bIns="0">
            <a:spAutoFit/>
          </a:bodyPr>
          <a:lstStyle/>
          <a:p>
            <a:pPr algn="l">
              <a:lnSpc>
                <a:spcPct val="110000"/>
              </a:lnSpc>
              <a:spcAft>
                <a:spcPts val="0"/>
              </a:spcAft>
              <a:defRPr sz="2300" b="1">
                <a:solidFill>
                  <a:srgbClr val="49C7CA"/>
                </a:solidFill>
                <a:latin typeface="Aptos"/>
              </a:defRPr>
            </a:pPr>
            <a:r>
              <a:t>Transmitted through</a:t>
            </a:r>
          </a:p>
        </p:txBody>
      </p:sp>
      <p:sp>
        <p:nvSpPr>
          <p:cNvPr id="11" name="TextBox 10"/>
          <p:cNvSpPr txBox="1"/>
          <p:nvPr/>
        </p:nvSpPr>
        <p:spPr>
          <a:xfrm>
            <a:off x="777240" y="6437376"/>
            <a:ext cx="7040880" cy="914400"/>
          </a:xfrm>
          <a:prstGeom prst="rect">
            <a:avLst/>
          </a:prstGeom>
          <a:noFill/>
        </p:spPr>
        <p:txBody>
          <a:bodyPr wrap="square" lIns="18288" rIns="18288" tIns="0" bIns="0">
            <a:spAutoFit/>
          </a:bodyPr>
          <a:lstStyle/>
          <a:p>
            <a:pPr algn="l">
              <a:lnSpc>
                <a:spcPct val="110000"/>
              </a:lnSpc>
              <a:spcAft>
                <a:spcPts val="0"/>
              </a:spcAft>
              <a:defRPr sz="2300" b="0">
                <a:solidFill>
                  <a:srgbClr val="F4F7FA"/>
                </a:solidFill>
                <a:latin typeface="Aptos"/>
              </a:defRPr>
            </a:pPr>
            <a:r>
              <a:t>Unprotected sex  /  Shared needles</a:t>
            </a:r>
          </a:p>
          <a:p>
            <a:pPr algn="l">
              <a:lnSpc>
                <a:spcPct val="110000"/>
              </a:lnSpc>
              <a:spcAft>
                <a:spcPts val="0"/>
              </a:spcAft>
              <a:defRPr sz="2300" b="0">
                <a:solidFill>
                  <a:srgbClr val="F4F7FA"/>
                </a:solidFill>
                <a:latin typeface="Aptos"/>
              </a:defRPr>
            </a:pPr>
            <a:r>
              <a:t>Perinatal transmission</a:t>
            </a:r>
          </a:p>
        </p:txBody>
      </p:sp>
      <p:pic>
        <p:nvPicPr>
          <p:cNvPr id="12" name="Picture 11" descr="User-supplied HIV life-cycle illustration with its white background removed. Labels and arrows retained: CD4 receptors, HIV RNA, reverse transcriptase, HIV DNA, integrase, host DNA and protease."/>
          <p:cNvPicPr>
            <a:picLocks noChangeAspect="1"/>
          </p:cNvPicPr>
          <p:nvPr/>
        </p:nvPicPr>
        <p:blipFill>
          <a:blip r:embed="rId2"/>
          <a:stretch>
            <a:fillRect/>
          </a:stretch>
        </p:blipFill>
        <p:spPr>
          <a:xfrm>
            <a:off x="7315200" y="1965960"/>
            <a:ext cx="7315200" cy="5486400"/>
          </a:xfrm>
          <a:prstGeom prst="rect">
            <a:avLst/>
          </a:prstGeom>
        </p:spPr>
      </p:pic>
      <p:sp>
        <p:nvSpPr>
          <p:cNvPr id="13" name="TextBox 12"/>
          <p:cNvSpPr txBox="1"/>
          <p:nvPr/>
        </p:nvSpPr>
        <p:spPr>
          <a:xfrm>
            <a:off x="731520" y="7680960"/>
            <a:ext cx="11795760" cy="310896"/>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[01] WHO  |  [04] NIH HIVinfo  |  [21] NIH HIVinfo</a:t>
            </a:r>
          </a:p>
        </p:txBody>
      </p:sp>
      <p:sp>
        <p:nvSpPr>
          <p:cNvPr id="14" name="TextBox 13"/>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02 / 29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F28E80"/>
                </a:solidFill>
                <a:latin typeface="Aptos"/>
              </a:defRPr>
            </a:pPr>
            <a:r>
              <a:t>WHY PREVENTION MATTERS</a:t>
            </a:r>
          </a:p>
        </p:txBody>
      </p:sp>
      <p:sp>
        <p:nvSpPr>
          <p:cNvPr id="3" name="TextBox 2"/>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Why does prevention matter?</a:t>
            </a:r>
          </a:p>
        </p:txBody>
      </p:sp>
      <p:cxnSp>
        <p:nvCxnSpPr>
          <p:cNvPr id="4" name="Connector 3"/>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5" name="Oval 4"/>
          <p:cNvSpPr/>
          <p:nvPr/>
        </p:nvSpPr>
        <p:spPr>
          <a:xfrm>
            <a:off x="777240" y="2560320"/>
            <a:ext cx="59436" cy="59436"/>
          </a:xfrm>
          <a:prstGeom prst="ellipse">
            <a:avLst/>
          </a:prstGeom>
          <a:solidFill>
            <a:srgbClr val="F28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33271" y="2423160"/>
            <a:ext cx="7333488" cy="603503"/>
          </a:xfrm>
          <a:prstGeom prst="rect">
            <a:avLst/>
          </a:prstGeom>
          <a:noFill/>
        </p:spPr>
        <p:txBody>
          <a:bodyPr wrap="square" lIns="18288" rIns="18288" tIns="0" bIns="0">
            <a:spAutoFit/>
          </a:bodyPr>
          <a:lstStyle/>
          <a:p>
            <a:pPr algn="l">
              <a:lnSpc>
                <a:spcPct val="110000"/>
              </a:lnSpc>
              <a:spcAft>
                <a:spcPts val="0"/>
              </a:spcAft>
              <a:defRPr sz="2500" b="0">
                <a:solidFill>
                  <a:srgbClr val="F4F7FA"/>
                </a:solidFill>
                <a:latin typeface="Aptos"/>
              </a:defRPr>
            </a:pPr>
            <a:r>
              <a:t>Protect our immune systems</a:t>
            </a:r>
          </a:p>
        </p:txBody>
      </p:sp>
      <p:sp>
        <p:nvSpPr>
          <p:cNvPr id="7" name="Oval 6"/>
          <p:cNvSpPr/>
          <p:nvPr/>
        </p:nvSpPr>
        <p:spPr>
          <a:xfrm>
            <a:off x="777240" y="3310127"/>
            <a:ext cx="59436" cy="59436"/>
          </a:xfrm>
          <a:prstGeom prst="ellipse">
            <a:avLst/>
          </a:prstGeom>
          <a:solidFill>
            <a:srgbClr val="F28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33271" y="3172968"/>
            <a:ext cx="7333488" cy="603503"/>
          </a:xfrm>
          <a:prstGeom prst="rect">
            <a:avLst/>
          </a:prstGeom>
          <a:noFill/>
        </p:spPr>
        <p:txBody>
          <a:bodyPr wrap="square" lIns="18288" rIns="18288" tIns="0" bIns="0">
            <a:spAutoFit/>
          </a:bodyPr>
          <a:lstStyle/>
          <a:p>
            <a:pPr algn="l">
              <a:lnSpc>
                <a:spcPct val="110000"/>
              </a:lnSpc>
              <a:spcAft>
                <a:spcPts val="0"/>
              </a:spcAft>
              <a:defRPr sz="2500" b="0">
                <a:solidFill>
                  <a:srgbClr val="F4F7FA"/>
                </a:solidFill>
                <a:latin typeface="Aptos"/>
              </a:defRPr>
            </a:pPr>
            <a:r>
              <a:t>Prevent AIDS (leads to death)</a:t>
            </a:r>
          </a:p>
        </p:txBody>
      </p:sp>
      <p:sp>
        <p:nvSpPr>
          <p:cNvPr id="9" name="Oval 8"/>
          <p:cNvSpPr/>
          <p:nvPr/>
        </p:nvSpPr>
        <p:spPr>
          <a:xfrm>
            <a:off x="777240" y="4059936"/>
            <a:ext cx="59436" cy="59436"/>
          </a:xfrm>
          <a:prstGeom prst="ellipse">
            <a:avLst/>
          </a:prstGeom>
          <a:solidFill>
            <a:srgbClr val="F28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33271" y="3922776"/>
            <a:ext cx="7333488" cy="603503"/>
          </a:xfrm>
          <a:prstGeom prst="rect">
            <a:avLst/>
          </a:prstGeom>
          <a:noFill/>
        </p:spPr>
        <p:txBody>
          <a:bodyPr wrap="square" lIns="18288" rIns="18288" tIns="0" bIns="0">
            <a:spAutoFit/>
          </a:bodyPr>
          <a:lstStyle/>
          <a:p>
            <a:pPr algn="l">
              <a:lnSpc>
                <a:spcPct val="110000"/>
              </a:lnSpc>
              <a:spcAft>
                <a:spcPts val="0"/>
              </a:spcAft>
              <a:defRPr sz="2500" b="0">
                <a:solidFill>
                  <a:srgbClr val="F4F7FA"/>
                </a:solidFill>
                <a:latin typeface="Aptos"/>
              </a:defRPr>
            </a:pPr>
            <a:r>
              <a:t>Prevent chronic infections</a:t>
            </a:r>
          </a:p>
        </p:txBody>
      </p:sp>
      <p:sp>
        <p:nvSpPr>
          <p:cNvPr id="11" name="Oval 10"/>
          <p:cNvSpPr/>
          <p:nvPr/>
        </p:nvSpPr>
        <p:spPr>
          <a:xfrm>
            <a:off x="777240" y="4809744"/>
            <a:ext cx="59436" cy="59436"/>
          </a:xfrm>
          <a:prstGeom prst="ellipse">
            <a:avLst/>
          </a:prstGeom>
          <a:solidFill>
            <a:srgbClr val="F28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33271" y="4672583"/>
            <a:ext cx="7333488" cy="603503"/>
          </a:xfrm>
          <a:prstGeom prst="rect">
            <a:avLst/>
          </a:prstGeom>
          <a:noFill/>
        </p:spPr>
        <p:txBody>
          <a:bodyPr wrap="square" lIns="18288" rIns="18288" tIns="0" bIns="0">
            <a:spAutoFit/>
          </a:bodyPr>
          <a:lstStyle/>
          <a:p>
            <a:pPr algn="l">
              <a:lnSpc>
                <a:spcPct val="110000"/>
              </a:lnSpc>
              <a:spcAft>
                <a:spcPts val="0"/>
              </a:spcAft>
              <a:defRPr sz="2500" b="0">
                <a:solidFill>
                  <a:srgbClr val="F4F7FA"/>
                </a:solidFill>
                <a:latin typeface="Aptos"/>
              </a:defRPr>
            </a:pPr>
            <a:r>
              <a:t>Reduce the economic burden</a:t>
            </a:r>
          </a:p>
        </p:txBody>
      </p:sp>
      <p:sp>
        <p:nvSpPr>
          <p:cNvPr id="13" name="Oval 12"/>
          <p:cNvSpPr/>
          <p:nvPr/>
        </p:nvSpPr>
        <p:spPr>
          <a:xfrm>
            <a:off x="777240" y="5559552"/>
            <a:ext cx="59436" cy="59436"/>
          </a:xfrm>
          <a:prstGeom prst="ellipse">
            <a:avLst/>
          </a:prstGeom>
          <a:solidFill>
            <a:srgbClr val="F28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33271" y="5422392"/>
            <a:ext cx="7333488" cy="603503"/>
          </a:xfrm>
          <a:prstGeom prst="rect">
            <a:avLst/>
          </a:prstGeom>
          <a:noFill/>
        </p:spPr>
        <p:txBody>
          <a:bodyPr wrap="square" lIns="18288" rIns="18288" tIns="0" bIns="0">
            <a:spAutoFit/>
          </a:bodyPr>
          <a:lstStyle/>
          <a:p>
            <a:pPr algn="l">
              <a:lnSpc>
                <a:spcPct val="110000"/>
              </a:lnSpc>
              <a:spcAft>
                <a:spcPts val="0"/>
              </a:spcAft>
              <a:defRPr sz="2500" b="0">
                <a:solidFill>
                  <a:srgbClr val="F4F7FA"/>
                </a:solidFill>
                <a:latin typeface="Aptos"/>
              </a:defRPr>
            </a:pPr>
            <a:r>
              <a:t>Negative social and mental health impact</a:t>
            </a:r>
          </a:p>
        </p:txBody>
      </p:sp>
      <p:pic>
        <p:nvPicPr>
          <p:cNvPr id="15" name="Picture 14" descr="Photographic illustration from the supplied presentation; background removed with the built-in image editor. Props do not identify specific medicines."/>
          <p:cNvPicPr>
            <a:picLocks noChangeAspect="1"/>
          </p:cNvPicPr>
          <p:nvPr/>
        </p:nvPicPr>
        <p:blipFill>
          <a:blip r:embed="rId2"/>
          <a:stretch>
            <a:fillRect/>
          </a:stretch>
        </p:blipFill>
        <p:spPr>
          <a:xfrm>
            <a:off x="8252460" y="2514600"/>
            <a:ext cx="5623559" cy="3749039"/>
          </a:xfrm>
          <a:prstGeom prst="rect">
            <a:avLst/>
          </a:prstGeom>
        </p:spPr>
      </p:pic>
      <p:sp>
        <p:nvSpPr>
          <p:cNvPr id="16" name="Rectangle 15"/>
          <p:cNvSpPr/>
          <p:nvPr/>
        </p:nvSpPr>
        <p:spPr>
          <a:xfrm>
            <a:off x="731520" y="6995160"/>
            <a:ext cx="41148" cy="457200"/>
          </a:xfrm>
          <a:prstGeom prst="rect">
            <a:avLst/>
          </a:prstGeom>
          <a:solidFill>
            <a:srgbClr val="F28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0120" y="6986016"/>
            <a:ext cx="12801600" cy="640080"/>
          </a:xfrm>
          <a:prstGeom prst="rect">
            <a:avLst/>
          </a:prstGeom>
          <a:noFill/>
        </p:spPr>
        <p:txBody>
          <a:bodyPr wrap="square" lIns="18288" rIns="18288" tIns="0" bIns="0">
            <a:spAutoFit/>
          </a:bodyPr>
          <a:lstStyle/>
          <a:p>
            <a:pPr algn="l">
              <a:lnSpc>
                <a:spcPct val="110000"/>
              </a:lnSpc>
              <a:spcAft>
                <a:spcPts val="0"/>
              </a:spcAft>
              <a:defRPr sz="2100" b="0">
                <a:solidFill>
                  <a:srgbClr val="F28E80"/>
                </a:solidFill>
                <a:latin typeface="Aptos"/>
              </a:defRPr>
            </a:pPr>
            <a:r>
              <a:t>There is no cure</a:t>
            </a:r>
          </a:p>
        </p:txBody>
      </p:sp>
      <p:sp>
        <p:nvSpPr>
          <p:cNvPr id="18" name="TextBox 17"/>
          <p:cNvSpPr txBox="1"/>
          <p:nvPr/>
        </p:nvSpPr>
        <p:spPr>
          <a:xfrm>
            <a:off x="731520" y="7680960"/>
            <a:ext cx="11795760" cy="310896"/>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[01] WHO  |  [08] UNAIDS</a:t>
            </a:r>
          </a:p>
        </p:txBody>
      </p:sp>
      <p:sp>
        <p:nvSpPr>
          <p:cNvPr id="19" name="TextBox 18"/>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03 / 29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49C7CA"/>
                </a:solidFill>
                <a:latin typeface="Aptos"/>
              </a:defRPr>
            </a:pPr>
            <a:r>
              <a:t>TRANSMISSION</a:t>
            </a:r>
          </a:p>
        </p:txBody>
      </p:sp>
      <p:sp>
        <p:nvSpPr>
          <p:cNvPr id="3" name="TextBox 2"/>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How HIV is and is not transmitted</a:t>
            </a:r>
          </a:p>
        </p:txBody>
      </p:sp>
      <p:cxnSp>
        <p:nvCxnSpPr>
          <p:cNvPr id="4" name="Connector 3"/>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777240" y="2286000"/>
            <a:ext cx="6263640" cy="457200"/>
          </a:xfrm>
          <a:prstGeom prst="rect">
            <a:avLst/>
          </a:prstGeom>
          <a:noFill/>
        </p:spPr>
        <p:txBody>
          <a:bodyPr wrap="square" lIns="18288" rIns="18288" tIns="0" bIns="0">
            <a:spAutoFit/>
          </a:bodyPr>
          <a:lstStyle/>
          <a:p>
            <a:pPr algn="l">
              <a:lnSpc>
                <a:spcPct val="110000"/>
              </a:lnSpc>
              <a:spcAft>
                <a:spcPts val="0"/>
              </a:spcAft>
              <a:defRPr sz="2500" b="1">
                <a:solidFill>
                  <a:srgbClr val="F28E80"/>
                </a:solidFill>
                <a:latin typeface="Aptos"/>
              </a:defRPr>
            </a:pPr>
            <a:r>
              <a:t>HIV is transmitted through</a:t>
            </a:r>
          </a:p>
        </p:txBody>
      </p:sp>
      <p:sp>
        <p:nvSpPr>
          <p:cNvPr id="6" name="TextBox 5"/>
          <p:cNvSpPr txBox="1"/>
          <p:nvPr/>
        </p:nvSpPr>
        <p:spPr>
          <a:xfrm>
            <a:off x="7818120" y="2286000"/>
            <a:ext cx="6080760" cy="457200"/>
          </a:xfrm>
          <a:prstGeom prst="rect">
            <a:avLst/>
          </a:prstGeom>
          <a:noFill/>
        </p:spPr>
        <p:txBody>
          <a:bodyPr wrap="square" lIns="18288" rIns="18288" tIns="0" bIns="0">
            <a:spAutoFit/>
          </a:bodyPr>
          <a:lstStyle/>
          <a:p>
            <a:pPr algn="l">
              <a:lnSpc>
                <a:spcPct val="110000"/>
              </a:lnSpc>
              <a:spcAft>
                <a:spcPts val="0"/>
              </a:spcAft>
              <a:defRPr sz="2500" b="1">
                <a:solidFill>
                  <a:srgbClr val="49C7CA"/>
                </a:solidFill>
                <a:latin typeface="Aptos"/>
              </a:defRPr>
            </a:pPr>
            <a:r>
              <a:t>HIV is not spread by</a:t>
            </a:r>
          </a:p>
        </p:txBody>
      </p:sp>
      <p:sp>
        <p:nvSpPr>
          <p:cNvPr id="7" name="Oval 6"/>
          <p:cNvSpPr/>
          <p:nvPr/>
        </p:nvSpPr>
        <p:spPr>
          <a:xfrm>
            <a:off x="777240" y="3044952"/>
            <a:ext cx="59436" cy="59436"/>
          </a:xfrm>
          <a:prstGeom prst="ellipse">
            <a:avLst/>
          </a:prstGeom>
          <a:solidFill>
            <a:srgbClr val="F28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33271" y="2907792"/>
            <a:ext cx="6007607" cy="530352"/>
          </a:xfrm>
          <a:prstGeom prst="rect">
            <a:avLst/>
          </a:prstGeom>
          <a:noFill/>
        </p:spPr>
        <p:txBody>
          <a:bodyPr wrap="square" lIns="18288" rIns="18288" tIns="0" bIns="0">
            <a:spAutoFit/>
          </a:bodyPr>
          <a:lstStyle/>
          <a:p>
            <a:pPr algn="l">
              <a:lnSpc>
                <a:spcPct val="110000"/>
              </a:lnSpc>
              <a:spcAft>
                <a:spcPts val="0"/>
              </a:spcAft>
              <a:defRPr sz="2200" b="0">
                <a:solidFill>
                  <a:srgbClr val="F4F7FA"/>
                </a:solidFill>
                <a:latin typeface="Aptos"/>
              </a:defRPr>
            </a:pPr>
            <a:r>
              <a:t>Sex without protection</a:t>
            </a:r>
          </a:p>
        </p:txBody>
      </p:sp>
      <p:sp>
        <p:nvSpPr>
          <p:cNvPr id="9" name="Oval 8"/>
          <p:cNvSpPr/>
          <p:nvPr/>
        </p:nvSpPr>
        <p:spPr>
          <a:xfrm>
            <a:off x="777240" y="3721608"/>
            <a:ext cx="59436" cy="59436"/>
          </a:xfrm>
          <a:prstGeom prst="ellipse">
            <a:avLst/>
          </a:prstGeom>
          <a:solidFill>
            <a:srgbClr val="F28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33271" y="3584448"/>
            <a:ext cx="6007607" cy="530352"/>
          </a:xfrm>
          <a:prstGeom prst="rect">
            <a:avLst/>
          </a:prstGeom>
          <a:noFill/>
        </p:spPr>
        <p:txBody>
          <a:bodyPr wrap="square" lIns="18288" rIns="18288" tIns="0" bIns="0">
            <a:spAutoFit/>
          </a:bodyPr>
          <a:lstStyle/>
          <a:p>
            <a:pPr algn="l">
              <a:lnSpc>
                <a:spcPct val="110000"/>
              </a:lnSpc>
              <a:spcAft>
                <a:spcPts val="0"/>
              </a:spcAft>
              <a:defRPr sz="2200" b="0">
                <a:solidFill>
                  <a:srgbClr val="F4F7FA"/>
                </a:solidFill>
                <a:latin typeface="Aptos"/>
              </a:defRPr>
            </a:pPr>
            <a:r>
              <a:t>Shared injecting equipment</a:t>
            </a:r>
          </a:p>
        </p:txBody>
      </p:sp>
      <p:sp>
        <p:nvSpPr>
          <p:cNvPr id="11" name="Oval 10"/>
          <p:cNvSpPr/>
          <p:nvPr/>
        </p:nvSpPr>
        <p:spPr>
          <a:xfrm>
            <a:off x="777240" y="4398264"/>
            <a:ext cx="59436" cy="59436"/>
          </a:xfrm>
          <a:prstGeom prst="ellipse">
            <a:avLst/>
          </a:prstGeom>
          <a:solidFill>
            <a:srgbClr val="F28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33271" y="4261104"/>
            <a:ext cx="6007607" cy="530352"/>
          </a:xfrm>
          <a:prstGeom prst="rect">
            <a:avLst/>
          </a:prstGeom>
          <a:noFill/>
        </p:spPr>
        <p:txBody>
          <a:bodyPr wrap="square" lIns="18288" rIns="18288" tIns="0" bIns="0">
            <a:spAutoFit/>
          </a:bodyPr>
          <a:lstStyle/>
          <a:p>
            <a:pPr algn="l">
              <a:lnSpc>
                <a:spcPct val="110000"/>
              </a:lnSpc>
              <a:spcAft>
                <a:spcPts val="0"/>
              </a:spcAft>
              <a:defRPr sz="2200" b="0">
                <a:solidFill>
                  <a:srgbClr val="F4F7FA"/>
                </a:solidFill>
                <a:latin typeface="Aptos"/>
              </a:defRPr>
            </a:pPr>
            <a:r>
              <a:t>Pregnancy, birth or breastfeeding</a:t>
            </a:r>
          </a:p>
        </p:txBody>
      </p:sp>
      <p:sp>
        <p:nvSpPr>
          <p:cNvPr id="13" name="Oval 12"/>
          <p:cNvSpPr/>
          <p:nvPr/>
        </p:nvSpPr>
        <p:spPr>
          <a:xfrm>
            <a:off x="7818120" y="3044952"/>
            <a:ext cx="59436" cy="59436"/>
          </a:xfrm>
          <a:prstGeom prst="ellipse">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074152" y="2907792"/>
            <a:ext cx="5824728" cy="530352"/>
          </a:xfrm>
          <a:prstGeom prst="rect">
            <a:avLst/>
          </a:prstGeom>
          <a:noFill/>
        </p:spPr>
        <p:txBody>
          <a:bodyPr wrap="square" lIns="18288" rIns="18288" tIns="0" bIns="0">
            <a:spAutoFit/>
          </a:bodyPr>
          <a:lstStyle/>
          <a:p>
            <a:pPr algn="l">
              <a:lnSpc>
                <a:spcPct val="110000"/>
              </a:lnSpc>
              <a:spcAft>
                <a:spcPts val="0"/>
              </a:spcAft>
              <a:defRPr sz="2200" b="0">
                <a:solidFill>
                  <a:srgbClr val="F4F7FA"/>
                </a:solidFill>
                <a:latin typeface="Aptos"/>
              </a:defRPr>
            </a:pPr>
            <a:r>
              <a:t>Hugging, kissing, shaking hands</a:t>
            </a:r>
          </a:p>
        </p:txBody>
      </p:sp>
      <p:sp>
        <p:nvSpPr>
          <p:cNvPr id="15" name="Oval 14"/>
          <p:cNvSpPr/>
          <p:nvPr/>
        </p:nvSpPr>
        <p:spPr>
          <a:xfrm>
            <a:off x="7818120" y="3721608"/>
            <a:ext cx="59436" cy="59436"/>
          </a:xfrm>
          <a:prstGeom prst="ellipse">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074152" y="3584448"/>
            <a:ext cx="5824728" cy="530352"/>
          </a:xfrm>
          <a:prstGeom prst="rect">
            <a:avLst/>
          </a:prstGeom>
          <a:noFill/>
        </p:spPr>
        <p:txBody>
          <a:bodyPr wrap="square" lIns="18288" rIns="18288" tIns="0" bIns="0">
            <a:spAutoFit/>
          </a:bodyPr>
          <a:lstStyle/>
          <a:p>
            <a:pPr algn="l">
              <a:lnSpc>
                <a:spcPct val="110000"/>
              </a:lnSpc>
              <a:spcAft>
                <a:spcPts val="0"/>
              </a:spcAft>
              <a:defRPr sz="2200" b="0">
                <a:solidFill>
                  <a:srgbClr val="F4F7FA"/>
                </a:solidFill>
                <a:latin typeface="Aptos"/>
              </a:defRPr>
            </a:pPr>
            <a:r>
              <a:t>Sharing food, drinks or utensils</a:t>
            </a:r>
          </a:p>
        </p:txBody>
      </p:sp>
      <p:sp>
        <p:nvSpPr>
          <p:cNvPr id="17" name="Oval 16"/>
          <p:cNvSpPr/>
          <p:nvPr/>
        </p:nvSpPr>
        <p:spPr>
          <a:xfrm>
            <a:off x="7818120" y="4398264"/>
            <a:ext cx="59436" cy="59436"/>
          </a:xfrm>
          <a:prstGeom prst="ellipse">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074152" y="4261104"/>
            <a:ext cx="5824728" cy="530352"/>
          </a:xfrm>
          <a:prstGeom prst="rect">
            <a:avLst/>
          </a:prstGeom>
          <a:noFill/>
        </p:spPr>
        <p:txBody>
          <a:bodyPr wrap="square" lIns="18288" rIns="18288" tIns="0" bIns="0">
            <a:spAutoFit/>
          </a:bodyPr>
          <a:lstStyle/>
          <a:p>
            <a:pPr algn="l">
              <a:lnSpc>
                <a:spcPct val="110000"/>
              </a:lnSpc>
              <a:spcAft>
                <a:spcPts val="0"/>
              </a:spcAft>
              <a:defRPr sz="2200" b="0">
                <a:solidFill>
                  <a:srgbClr val="F4F7FA"/>
                </a:solidFill>
                <a:latin typeface="Aptos"/>
              </a:defRPr>
            </a:pPr>
            <a:r>
              <a:t>Toilets or swimming pools</a:t>
            </a:r>
          </a:p>
        </p:txBody>
      </p:sp>
      <p:sp>
        <p:nvSpPr>
          <p:cNvPr id="19" name="TextBox 18"/>
          <p:cNvSpPr txBox="1"/>
          <p:nvPr/>
        </p:nvSpPr>
        <p:spPr>
          <a:xfrm>
            <a:off x="914400" y="5276088"/>
            <a:ext cx="3931920" cy="658368"/>
          </a:xfrm>
          <a:prstGeom prst="rect">
            <a:avLst/>
          </a:prstGeom>
          <a:noFill/>
        </p:spPr>
        <p:txBody>
          <a:bodyPr wrap="square" lIns="18288" rIns="18288" tIns="0" bIns="0">
            <a:spAutoFit/>
          </a:bodyPr>
          <a:lstStyle/>
          <a:p>
            <a:pPr algn="l">
              <a:lnSpc>
                <a:spcPct val="110000"/>
              </a:lnSpc>
              <a:spcAft>
                <a:spcPts val="0"/>
              </a:spcAft>
              <a:defRPr sz="3500" b="1">
                <a:solidFill>
                  <a:srgbClr val="94ABF5"/>
                </a:solidFill>
                <a:latin typeface="Aptos"/>
              </a:defRPr>
            </a:pPr>
            <a:r>
              <a:t>1.2 million</a:t>
            </a:r>
          </a:p>
        </p:txBody>
      </p:sp>
      <p:sp>
        <p:nvSpPr>
          <p:cNvPr id="20" name="TextBox 19"/>
          <p:cNvSpPr txBox="1"/>
          <p:nvPr/>
        </p:nvSpPr>
        <p:spPr>
          <a:xfrm>
            <a:off x="914400" y="6035040"/>
            <a:ext cx="3749039" cy="777240"/>
          </a:xfrm>
          <a:prstGeom prst="rect">
            <a:avLst/>
          </a:prstGeom>
          <a:noFill/>
        </p:spPr>
        <p:txBody>
          <a:bodyPr wrap="square" lIns="18288" rIns="18288" tIns="0" bIns="0">
            <a:spAutoFit/>
          </a:bodyPr>
          <a:lstStyle/>
          <a:p>
            <a:pPr algn="l">
              <a:lnSpc>
                <a:spcPct val="110000"/>
              </a:lnSpc>
              <a:spcAft>
                <a:spcPts val="0"/>
              </a:spcAft>
              <a:defRPr sz="1900" b="0">
                <a:solidFill>
                  <a:srgbClr val="A4BAC6"/>
                </a:solidFill>
                <a:latin typeface="Aptos"/>
              </a:defRPr>
            </a:pPr>
            <a:r>
              <a:t>People who acquired HIV in 2025</a:t>
            </a:r>
          </a:p>
        </p:txBody>
      </p:sp>
      <p:sp>
        <p:nvSpPr>
          <p:cNvPr id="21" name="TextBox 20"/>
          <p:cNvSpPr txBox="1"/>
          <p:nvPr/>
        </p:nvSpPr>
        <p:spPr>
          <a:xfrm>
            <a:off x="5669280" y="5276088"/>
            <a:ext cx="3931920" cy="658368"/>
          </a:xfrm>
          <a:prstGeom prst="rect">
            <a:avLst/>
          </a:prstGeom>
          <a:noFill/>
        </p:spPr>
        <p:txBody>
          <a:bodyPr wrap="square" lIns="18288" rIns="18288" tIns="0" bIns="0">
            <a:spAutoFit/>
          </a:bodyPr>
          <a:lstStyle/>
          <a:p>
            <a:pPr algn="l">
              <a:lnSpc>
                <a:spcPct val="110000"/>
              </a:lnSpc>
              <a:spcAft>
                <a:spcPts val="0"/>
              </a:spcAft>
              <a:defRPr sz="3500" b="1">
                <a:solidFill>
                  <a:srgbClr val="94ABF5"/>
                </a:solidFill>
                <a:latin typeface="Aptos"/>
              </a:defRPr>
            </a:pPr>
            <a:r>
              <a:t>5.0 million</a:t>
            </a:r>
          </a:p>
        </p:txBody>
      </p:sp>
      <p:sp>
        <p:nvSpPr>
          <p:cNvPr id="22" name="TextBox 21"/>
          <p:cNvSpPr txBox="1"/>
          <p:nvPr/>
        </p:nvSpPr>
        <p:spPr>
          <a:xfrm>
            <a:off x="5669280" y="6035040"/>
            <a:ext cx="3749039" cy="777240"/>
          </a:xfrm>
          <a:prstGeom prst="rect">
            <a:avLst/>
          </a:prstGeom>
          <a:noFill/>
        </p:spPr>
        <p:txBody>
          <a:bodyPr wrap="square" lIns="18288" rIns="18288" tIns="0" bIns="0">
            <a:spAutoFit/>
          </a:bodyPr>
          <a:lstStyle/>
          <a:p>
            <a:pPr algn="l">
              <a:lnSpc>
                <a:spcPct val="110000"/>
              </a:lnSpc>
              <a:spcAft>
                <a:spcPts val="0"/>
              </a:spcAft>
              <a:defRPr sz="1900" b="0">
                <a:solidFill>
                  <a:srgbClr val="A4BAC6"/>
                </a:solidFill>
                <a:latin typeface="Aptos"/>
              </a:defRPr>
            </a:pPr>
            <a:r>
              <a:t>People with HIV did not know their status</a:t>
            </a:r>
          </a:p>
        </p:txBody>
      </p:sp>
      <p:sp>
        <p:nvSpPr>
          <p:cNvPr id="23" name="TextBox 22"/>
          <p:cNvSpPr txBox="1"/>
          <p:nvPr/>
        </p:nvSpPr>
        <p:spPr>
          <a:xfrm>
            <a:off x="10424160" y="5276088"/>
            <a:ext cx="3931920" cy="658368"/>
          </a:xfrm>
          <a:prstGeom prst="rect">
            <a:avLst/>
          </a:prstGeom>
          <a:noFill/>
        </p:spPr>
        <p:txBody>
          <a:bodyPr wrap="square" lIns="18288" rIns="18288" tIns="0" bIns="0">
            <a:spAutoFit/>
          </a:bodyPr>
          <a:lstStyle/>
          <a:p>
            <a:pPr algn="l">
              <a:lnSpc>
                <a:spcPct val="110000"/>
              </a:lnSpc>
              <a:spcAft>
                <a:spcPts val="0"/>
              </a:spcAft>
              <a:defRPr sz="3500" b="1">
                <a:solidFill>
                  <a:srgbClr val="94ABF5"/>
                </a:solidFill>
                <a:latin typeface="Aptos"/>
              </a:defRPr>
            </a:pPr>
            <a:r>
              <a:t>93,000</a:t>
            </a:r>
          </a:p>
        </p:txBody>
      </p:sp>
      <p:sp>
        <p:nvSpPr>
          <p:cNvPr id="24" name="TextBox 23"/>
          <p:cNvSpPr txBox="1"/>
          <p:nvPr/>
        </p:nvSpPr>
        <p:spPr>
          <a:xfrm>
            <a:off x="10424160" y="6035040"/>
            <a:ext cx="3749039" cy="777240"/>
          </a:xfrm>
          <a:prstGeom prst="rect">
            <a:avLst/>
          </a:prstGeom>
          <a:noFill/>
        </p:spPr>
        <p:txBody>
          <a:bodyPr wrap="square" lIns="18288" rIns="18288" tIns="0" bIns="0">
            <a:spAutoFit/>
          </a:bodyPr>
          <a:lstStyle/>
          <a:p>
            <a:pPr algn="l">
              <a:lnSpc>
                <a:spcPct val="110000"/>
              </a:lnSpc>
              <a:spcAft>
                <a:spcPts val="0"/>
              </a:spcAft>
              <a:defRPr sz="1900" b="0">
                <a:solidFill>
                  <a:srgbClr val="A4BAC6"/>
                </a:solidFill>
                <a:latin typeface="Aptos"/>
              </a:defRPr>
            </a:pPr>
            <a:r>
              <a:t>Children newly infected in 2025</a:t>
            </a:r>
          </a:p>
        </p:txBody>
      </p:sp>
      <p:sp>
        <p:nvSpPr>
          <p:cNvPr id="25" name="Rectangle 24"/>
          <p:cNvSpPr/>
          <p:nvPr/>
        </p:nvSpPr>
        <p:spPr>
          <a:xfrm>
            <a:off x="731520" y="6995160"/>
            <a:ext cx="41148" cy="457200"/>
          </a:xfrm>
          <a:prstGeom prst="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960120" y="6986016"/>
            <a:ext cx="12801600" cy="640080"/>
          </a:xfrm>
          <a:prstGeom prst="rect">
            <a:avLst/>
          </a:prstGeom>
          <a:noFill/>
        </p:spPr>
        <p:txBody>
          <a:bodyPr wrap="square" lIns="18288" rIns="18288" tIns="0" bIns="0">
            <a:spAutoFit/>
          </a:bodyPr>
          <a:lstStyle/>
          <a:p>
            <a:pPr algn="l">
              <a:lnSpc>
                <a:spcPct val="110000"/>
              </a:lnSpc>
              <a:spcAft>
                <a:spcPts val="0"/>
              </a:spcAft>
              <a:defRPr sz="2000" b="0">
                <a:solidFill>
                  <a:srgbClr val="49C7CA"/>
                </a:solidFill>
                <a:latin typeface="Aptos"/>
              </a:defRPr>
            </a:pPr>
            <a:r>
              <a:t>Myths about everyday contact feed stigma, and stigma discourages testing.</a:t>
            </a:r>
          </a:p>
        </p:txBody>
      </p:sp>
      <p:sp>
        <p:nvSpPr>
          <p:cNvPr id="27" name="TextBox 26"/>
          <p:cNvSpPr txBox="1"/>
          <p:nvPr/>
        </p:nvSpPr>
        <p:spPr>
          <a:xfrm>
            <a:off x="731520" y="7680960"/>
            <a:ext cx="11795760" cy="310896"/>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[01] WHO  |  [02] UNAIDS  |  [04] NIH HIVinfo</a:t>
            </a:r>
          </a:p>
        </p:txBody>
      </p:sp>
      <p:sp>
        <p:nvSpPr>
          <p:cNvPr id="28" name="TextBox 27"/>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04 / 29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F28E80"/>
                </a:solidFill>
                <a:latin typeface="Aptos"/>
              </a:defRPr>
            </a:pPr>
            <a:r>
              <a:t>RISK BY EXPOSURE</a:t>
            </a:r>
          </a:p>
        </p:txBody>
      </p:sp>
      <p:sp>
        <p:nvSpPr>
          <p:cNvPr id="3" name="TextBox 2"/>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Risk per exposure differs hugely by route</a:t>
            </a:r>
          </a:p>
        </p:txBody>
      </p:sp>
      <p:cxnSp>
        <p:nvCxnSpPr>
          <p:cNvPr id="4" name="Connector 3"/>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777240" y="2267712"/>
            <a:ext cx="13075920" cy="640080"/>
          </a:xfrm>
          <a:prstGeom prst="rect">
            <a:avLst/>
          </a:prstGeom>
          <a:noFill/>
        </p:spPr>
        <p:txBody>
          <a:bodyPr wrap="square" lIns="18288" rIns="18288" tIns="0" bIns="0">
            <a:spAutoFit/>
          </a:bodyPr>
          <a:lstStyle/>
          <a:p>
            <a:pPr algn="l">
              <a:lnSpc>
                <a:spcPct val="110000"/>
              </a:lnSpc>
              <a:spcAft>
                <a:spcPts val="0"/>
              </a:spcAft>
              <a:defRPr sz="2100" b="0">
                <a:solidFill>
                  <a:srgbClr val="A4BAC6"/>
                </a:solidFill>
                <a:latin typeface="Aptos"/>
              </a:defRPr>
            </a:pPr>
            <a:r>
              <a:t>Estimated HIV infections per 10,000 exposures to an infected source, by exposure type (CDC)</a:t>
            </a:r>
          </a:p>
        </p:txBody>
      </p:sp>
      <p:sp>
        <p:nvSpPr>
          <p:cNvPr id="6" name="TextBox 5"/>
          <p:cNvSpPr txBox="1"/>
          <p:nvPr/>
        </p:nvSpPr>
        <p:spPr>
          <a:xfrm>
            <a:off x="822960" y="3172968"/>
            <a:ext cx="4096512" cy="566928"/>
          </a:xfrm>
          <a:prstGeom prst="rect">
            <a:avLst/>
          </a:prstGeom>
          <a:noFill/>
        </p:spPr>
        <p:txBody>
          <a:bodyPr wrap="square" lIns="18288" rIns="18288" tIns="0" bIns="0">
            <a:spAutoFit/>
          </a:bodyPr>
          <a:lstStyle/>
          <a:p>
            <a:pPr algn="l">
              <a:lnSpc>
                <a:spcPct val="110000"/>
              </a:lnSpc>
              <a:spcAft>
                <a:spcPts val="0"/>
              </a:spcAft>
              <a:defRPr sz="2200" b="0">
                <a:solidFill>
                  <a:srgbClr val="F4F7FA"/>
                </a:solidFill>
                <a:latin typeface="Aptos"/>
              </a:defRPr>
            </a:pPr>
            <a:r>
              <a:t>Receptive anal sex</a:t>
            </a:r>
          </a:p>
        </p:txBody>
      </p:sp>
      <p:sp>
        <p:nvSpPr>
          <p:cNvPr id="7" name="Rectangle 6"/>
          <p:cNvSpPr/>
          <p:nvPr/>
        </p:nvSpPr>
        <p:spPr>
          <a:xfrm>
            <a:off x="5074920" y="3291840"/>
            <a:ext cx="7543800" cy="228600"/>
          </a:xfrm>
          <a:prstGeom prst="rect">
            <a:avLst/>
          </a:prstGeom>
          <a:solidFill>
            <a:srgbClr val="112E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074920" y="3291840"/>
            <a:ext cx="6940296" cy="228600"/>
          </a:xfrm>
          <a:prstGeom prst="rect">
            <a:avLst/>
          </a:prstGeom>
          <a:solidFill>
            <a:srgbClr val="F28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2783312" y="3172968"/>
            <a:ext cx="896112" cy="475488"/>
          </a:xfrm>
          <a:prstGeom prst="rect">
            <a:avLst/>
          </a:prstGeom>
          <a:noFill/>
        </p:spPr>
        <p:txBody>
          <a:bodyPr wrap="square" lIns="18288" rIns="18288" tIns="0" bIns="0">
            <a:spAutoFit/>
          </a:bodyPr>
          <a:lstStyle/>
          <a:p>
            <a:pPr algn="r">
              <a:lnSpc>
                <a:spcPct val="110000"/>
              </a:lnSpc>
              <a:spcAft>
                <a:spcPts val="0"/>
              </a:spcAft>
              <a:defRPr sz="2200" b="1">
                <a:solidFill>
                  <a:srgbClr val="F28E80"/>
                </a:solidFill>
                <a:latin typeface="Aptos"/>
              </a:defRPr>
            </a:pPr>
            <a:r>
              <a:t>138</a:t>
            </a:r>
          </a:p>
        </p:txBody>
      </p:sp>
      <p:sp>
        <p:nvSpPr>
          <p:cNvPr id="10" name="TextBox 9"/>
          <p:cNvSpPr txBox="1"/>
          <p:nvPr/>
        </p:nvSpPr>
        <p:spPr>
          <a:xfrm>
            <a:off x="822960" y="3749040"/>
            <a:ext cx="4096512" cy="566928"/>
          </a:xfrm>
          <a:prstGeom prst="rect">
            <a:avLst/>
          </a:prstGeom>
          <a:noFill/>
        </p:spPr>
        <p:txBody>
          <a:bodyPr wrap="square" lIns="18288" rIns="18288" tIns="0" bIns="0">
            <a:spAutoFit/>
          </a:bodyPr>
          <a:lstStyle/>
          <a:p>
            <a:pPr algn="l">
              <a:lnSpc>
                <a:spcPct val="110000"/>
              </a:lnSpc>
              <a:spcAft>
                <a:spcPts val="0"/>
              </a:spcAft>
              <a:defRPr sz="2200" b="0">
                <a:solidFill>
                  <a:srgbClr val="F4F7FA"/>
                </a:solidFill>
                <a:latin typeface="Aptos"/>
              </a:defRPr>
            </a:pPr>
            <a:r>
              <a:t>Sharing injection needles</a:t>
            </a:r>
          </a:p>
        </p:txBody>
      </p:sp>
      <p:sp>
        <p:nvSpPr>
          <p:cNvPr id="11" name="Rectangle 10"/>
          <p:cNvSpPr/>
          <p:nvPr/>
        </p:nvSpPr>
        <p:spPr>
          <a:xfrm>
            <a:off x="5074920" y="3867912"/>
            <a:ext cx="7543800" cy="228600"/>
          </a:xfrm>
          <a:prstGeom prst="rect">
            <a:avLst/>
          </a:prstGeom>
          <a:solidFill>
            <a:srgbClr val="112E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5074920" y="3867912"/>
            <a:ext cx="3168396" cy="228600"/>
          </a:xfrm>
          <a:prstGeom prst="rect">
            <a:avLst/>
          </a:prstGeom>
          <a:solidFill>
            <a:srgbClr val="F28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2783312" y="3749040"/>
            <a:ext cx="896112" cy="475488"/>
          </a:xfrm>
          <a:prstGeom prst="rect">
            <a:avLst/>
          </a:prstGeom>
          <a:noFill/>
        </p:spPr>
        <p:txBody>
          <a:bodyPr wrap="square" lIns="18288" rIns="18288" tIns="0" bIns="0">
            <a:spAutoFit/>
          </a:bodyPr>
          <a:lstStyle/>
          <a:p>
            <a:pPr algn="r">
              <a:lnSpc>
                <a:spcPct val="110000"/>
              </a:lnSpc>
              <a:spcAft>
                <a:spcPts val="0"/>
              </a:spcAft>
              <a:defRPr sz="2200" b="1">
                <a:solidFill>
                  <a:srgbClr val="F28E80"/>
                </a:solidFill>
                <a:latin typeface="Aptos"/>
              </a:defRPr>
            </a:pPr>
            <a:r>
              <a:t>63</a:t>
            </a:r>
          </a:p>
        </p:txBody>
      </p:sp>
      <p:sp>
        <p:nvSpPr>
          <p:cNvPr id="14" name="TextBox 13"/>
          <p:cNvSpPr txBox="1"/>
          <p:nvPr/>
        </p:nvSpPr>
        <p:spPr>
          <a:xfrm>
            <a:off x="822960" y="4325112"/>
            <a:ext cx="4096512" cy="566928"/>
          </a:xfrm>
          <a:prstGeom prst="rect">
            <a:avLst/>
          </a:prstGeom>
          <a:noFill/>
        </p:spPr>
        <p:txBody>
          <a:bodyPr wrap="square" lIns="18288" rIns="18288" tIns="0" bIns="0">
            <a:spAutoFit/>
          </a:bodyPr>
          <a:lstStyle/>
          <a:p>
            <a:pPr algn="l">
              <a:lnSpc>
                <a:spcPct val="110000"/>
              </a:lnSpc>
              <a:spcAft>
                <a:spcPts val="0"/>
              </a:spcAft>
              <a:defRPr sz="2200" b="0">
                <a:solidFill>
                  <a:srgbClr val="F4F7FA"/>
                </a:solidFill>
                <a:latin typeface="Aptos"/>
              </a:defRPr>
            </a:pPr>
            <a:r>
              <a:t>Needle-stick injury</a:t>
            </a:r>
          </a:p>
        </p:txBody>
      </p:sp>
      <p:sp>
        <p:nvSpPr>
          <p:cNvPr id="15" name="Rectangle 14"/>
          <p:cNvSpPr/>
          <p:nvPr/>
        </p:nvSpPr>
        <p:spPr>
          <a:xfrm>
            <a:off x="5074920" y="4443984"/>
            <a:ext cx="7543800" cy="228600"/>
          </a:xfrm>
          <a:prstGeom prst="rect">
            <a:avLst/>
          </a:prstGeom>
          <a:solidFill>
            <a:srgbClr val="112E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5074920" y="4443984"/>
            <a:ext cx="1156716" cy="228600"/>
          </a:xfrm>
          <a:prstGeom prst="rect">
            <a:avLst/>
          </a:prstGeom>
          <a:solidFill>
            <a:srgbClr val="F28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2783312" y="4325112"/>
            <a:ext cx="896112" cy="475488"/>
          </a:xfrm>
          <a:prstGeom prst="rect">
            <a:avLst/>
          </a:prstGeom>
          <a:noFill/>
        </p:spPr>
        <p:txBody>
          <a:bodyPr wrap="square" lIns="18288" rIns="18288" tIns="0" bIns="0">
            <a:spAutoFit/>
          </a:bodyPr>
          <a:lstStyle/>
          <a:p>
            <a:pPr algn="r">
              <a:lnSpc>
                <a:spcPct val="110000"/>
              </a:lnSpc>
              <a:spcAft>
                <a:spcPts val="0"/>
              </a:spcAft>
              <a:defRPr sz="2200" b="1">
                <a:solidFill>
                  <a:srgbClr val="F28E80"/>
                </a:solidFill>
                <a:latin typeface="Aptos"/>
              </a:defRPr>
            </a:pPr>
            <a:r>
              <a:t>23</a:t>
            </a:r>
          </a:p>
        </p:txBody>
      </p:sp>
      <p:sp>
        <p:nvSpPr>
          <p:cNvPr id="18" name="TextBox 17"/>
          <p:cNvSpPr txBox="1"/>
          <p:nvPr/>
        </p:nvSpPr>
        <p:spPr>
          <a:xfrm>
            <a:off x="822960" y="4901184"/>
            <a:ext cx="4096512" cy="566928"/>
          </a:xfrm>
          <a:prstGeom prst="rect">
            <a:avLst/>
          </a:prstGeom>
          <a:noFill/>
        </p:spPr>
        <p:txBody>
          <a:bodyPr wrap="square" lIns="18288" rIns="18288" tIns="0" bIns="0">
            <a:spAutoFit/>
          </a:bodyPr>
          <a:lstStyle/>
          <a:p>
            <a:pPr algn="l">
              <a:lnSpc>
                <a:spcPct val="110000"/>
              </a:lnSpc>
              <a:spcAft>
                <a:spcPts val="0"/>
              </a:spcAft>
              <a:defRPr sz="2200" b="0">
                <a:solidFill>
                  <a:srgbClr val="F4F7FA"/>
                </a:solidFill>
                <a:latin typeface="Aptos"/>
              </a:defRPr>
            </a:pPr>
            <a:r>
              <a:t>Insertive anal sex</a:t>
            </a:r>
          </a:p>
        </p:txBody>
      </p:sp>
      <p:sp>
        <p:nvSpPr>
          <p:cNvPr id="19" name="Rectangle 18"/>
          <p:cNvSpPr/>
          <p:nvPr/>
        </p:nvSpPr>
        <p:spPr>
          <a:xfrm>
            <a:off x="5074920" y="5020056"/>
            <a:ext cx="7543800" cy="228600"/>
          </a:xfrm>
          <a:prstGeom prst="rect">
            <a:avLst/>
          </a:prstGeom>
          <a:solidFill>
            <a:srgbClr val="112E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5074920" y="5020056"/>
            <a:ext cx="553212" cy="228600"/>
          </a:xfrm>
          <a:prstGeom prst="rect">
            <a:avLst/>
          </a:prstGeom>
          <a:solidFill>
            <a:srgbClr val="F28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2783312" y="4901184"/>
            <a:ext cx="896112" cy="475488"/>
          </a:xfrm>
          <a:prstGeom prst="rect">
            <a:avLst/>
          </a:prstGeom>
          <a:noFill/>
        </p:spPr>
        <p:txBody>
          <a:bodyPr wrap="square" lIns="18288" rIns="18288" tIns="0" bIns="0">
            <a:spAutoFit/>
          </a:bodyPr>
          <a:lstStyle/>
          <a:p>
            <a:pPr algn="r">
              <a:lnSpc>
                <a:spcPct val="110000"/>
              </a:lnSpc>
              <a:spcAft>
                <a:spcPts val="0"/>
              </a:spcAft>
              <a:defRPr sz="2200" b="1">
                <a:solidFill>
                  <a:srgbClr val="F28E80"/>
                </a:solidFill>
                <a:latin typeface="Aptos"/>
              </a:defRPr>
            </a:pPr>
            <a:r>
              <a:t>11</a:t>
            </a:r>
          </a:p>
        </p:txBody>
      </p:sp>
      <p:sp>
        <p:nvSpPr>
          <p:cNvPr id="22" name="TextBox 21"/>
          <p:cNvSpPr txBox="1"/>
          <p:nvPr/>
        </p:nvSpPr>
        <p:spPr>
          <a:xfrm>
            <a:off x="822960" y="5477256"/>
            <a:ext cx="4096512" cy="566928"/>
          </a:xfrm>
          <a:prstGeom prst="rect">
            <a:avLst/>
          </a:prstGeom>
          <a:noFill/>
        </p:spPr>
        <p:txBody>
          <a:bodyPr wrap="square" lIns="18288" rIns="18288" tIns="0" bIns="0">
            <a:spAutoFit/>
          </a:bodyPr>
          <a:lstStyle/>
          <a:p>
            <a:pPr algn="l">
              <a:lnSpc>
                <a:spcPct val="110000"/>
              </a:lnSpc>
              <a:spcAft>
                <a:spcPts val="0"/>
              </a:spcAft>
              <a:defRPr sz="2200" b="0">
                <a:solidFill>
                  <a:srgbClr val="F4F7FA"/>
                </a:solidFill>
                <a:latin typeface="Aptos"/>
              </a:defRPr>
            </a:pPr>
            <a:r>
              <a:t>Receptive vaginal sex</a:t>
            </a:r>
          </a:p>
        </p:txBody>
      </p:sp>
      <p:sp>
        <p:nvSpPr>
          <p:cNvPr id="23" name="Rectangle 22"/>
          <p:cNvSpPr/>
          <p:nvPr/>
        </p:nvSpPr>
        <p:spPr>
          <a:xfrm>
            <a:off x="5074920" y="5596128"/>
            <a:ext cx="7543800" cy="228600"/>
          </a:xfrm>
          <a:prstGeom prst="rect">
            <a:avLst/>
          </a:prstGeom>
          <a:solidFill>
            <a:srgbClr val="112E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074920" y="5596128"/>
            <a:ext cx="402336" cy="228600"/>
          </a:xfrm>
          <a:prstGeom prst="rect">
            <a:avLst/>
          </a:prstGeom>
          <a:solidFill>
            <a:srgbClr val="F28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2783312" y="5477256"/>
            <a:ext cx="896112" cy="475488"/>
          </a:xfrm>
          <a:prstGeom prst="rect">
            <a:avLst/>
          </a:prstGeom>
          <a:noFill/>
        </p:spPr>
        <p:txBody>
          <a:bodyPr wrap="square" lIns="18288" rIns="18288" tIns="0" bIns="0">
            <a:spAutoFit/>
          </a:bodyPr>
          <a:lstStyle/>
          <a:p>
            <a:pPr algn="r">
              <a:lnSpc>
                <a:spcPct val="110000"/>
              </a:lnSpc>
              <a:spcAft>
                <a:spcPts val="0"/>
              </a:spcAft>
              <a:defRPr sz="2200" b="1">
                <a:solidFill>
                  <a:srgbClr val="F28E80"/>
                </a:solidFill>
                <a:latin typeface="Aptos"/>
              </a:defRPr>
            </a:pPr>
            <a:r>
              <a:t>8</a:t>
            </a:r>
          </a:p>
        </p:txBody>
      </p:sp>
      <p:sp>
        <p:nvSpPr>
          <p:cNvPr id="26" name="TextBox 25"/>
          <p:cNvSpPr txBox="1"/>
          <p:nvPr/>
        </p:nvSpPr>
        <p:spPr>
          <a:xfrm>
            <a:off x="822960" y="6053328"/>
            <a:ext cx="4096512" cy="566928"/>
          </a:xfrm>
          <a:prstGeom prst="rect">
            <a:avLst/>
          </a:prstGeom>
          <a:noFill/>
        </p:spPr>
        <p:txBody>
          <a:bodyPr wrap="square" lIns="18288" rIns="18288" tIns="0" bIns="0">
            <a:spAutoFit/>
          </a:bodyPr>
          <a:lstStyle/>
          <a:p>
            <a:pPr algn="l">
              <a:lnSpc>
                <a:spcPct val="110000"/>
              </a:lnSpc>
              <a:spcAft>
                <a:spcPts val="0"/>
              </a:spcAft>
              <a:defRPr sz="2200" b="0">
                <a:solidFill>
                  <a:srgbClr val="F4F7FA"/>
                </a:solidFill>
                <a:latin typeface="Aptos"/>
              </a:defRPr>
            </a:pPr>
            <a:r>
              <a:t>Insertive vaginal sex</a:t>
            </a:r>
          </a:p>
        </p:txBody>
      </p:sp>
      <p:sp>
        <p:nvSpPr>
          <p:cNvPr id="27" name="Rectangle 26"/>
          <p:cNvSpPr/>
          <p:nvPr/>
        </p:nvSpPr>
        <p:spPr>
          <a:xfrm>
            <a:off x="5074920" y="6172200"/>
            <a:ext cx="7543800" cy="228600"/>
          </a:xfrm>
          <a:prstGeom prst="rect">
            <a:avLst/>
          </a:prstGeom>
          <a:solidFill>
            <a:srgbClr val="112E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5074920" y="6172200"/>
            <a:ext cx="201168" cy="228600"/>
          </a:xfrm>
          <a:prstGeom prst="rect">
            <a:avLst/>
          </a:prstGeom>
          <a:solidFill>
            <a:srgbClr val="F28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2783312" y="6053328"/>
            <a:ext cx="896112" cy="475488"/>
          </a:xfrm>
          <a:prstGeom prst="rect">
            <a:avLst/>
          </a:prstGeom>
          <a:noFill/>
        </p:spPr>
        <p:txBody>
          <a:bodyPr wrap="square" lIns="18288" rIns="18288" tIns="0" bIns="0">
            <a:spAutoFit/>
          </a:bodyPr>
          <a:lstStyle/>
          <a:p>
            <a:pPr algn="r">
              <a:lnSpc>
                <a:spcPct val="110000"/>
              </a:lnSpc>
              <a:spcAft>
                <a:spcPts val="0"/>
              </a:spcAft>
              <a:defRPr sz="2200" b="1">
                <a:solidFill>
                  <a:srgbClr val="F28E80"/>
                </a:solidFill>
                <a:latin typeface="Aptos"/>
              </a:defRPr>
            </a:pPr>
            <a:r>
              <a:t>4</a:t>
            </a:r>
          </a:p>
        </p:txBody>
      </p:sp>
      <p:sp>
        <p:nvSpPr>
          <p:cNvPr id="30" name="Rectangle 29"/>
          <p:cNvSpPr/>
          <p:nvPr/>
        </p:nvSpPr>
        <p:spPr>
          <a:xfrm>
            <a:off x="731520" y="6995160"/>
            <a:ext cx="41148" cy="457200"/>
          </a:xfrm>
          <a:prstGeom prst="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960120" y="6986016"/>
            <a:ext cx="12801600" cy="640080"/>
          </a:xfrm>
          <a:prstGeom prst="rect">
            <a:avLst/>
          </a:prstGeom>
          <a:noFill/>
        </p:spPr>
        <p:txBody>
          <a:bodyPr wrap="square" lIns="18288" rIns="18288" tIns="0" bIns="0">
            <a:spAutoFit/>
          </a:bodyPr>
          <a:lstStyle/>
          <a:p>
            <a:pPr algn="l">
              <a:lnSpc>
                <a:spcPct val="110000"/>
              </a:lnSpc>
              <a:spcAft>
                <a:spcPts val="0"/>
              </a:spcAft>
              <a:defRPr sz="2000" b="0">
                <a:solidFill>
                  <a:srgbClr val="49C7CA"/>
                </a:solidFill>
                <a:latin typeface="Aptos"/>
              </a:defRPr>
            </a:pPr>
            <a:r>
              <a:t>Casual contact, saliva, sweat, tears and insect bites do not transmit HIV.</a:t>
            </a:r>
          </a:p>
        </p:txBody>
      </p:sp>
      <p:sp>
        <p:nvSpPr>
          <p:cNvPr id="32" name="TextBox 31"/>
          <p:cNvSpPr txBox="1"/>
          <p:nvPr/>
        </p:nvSpPr>
        <p:spPr>
          <a:xfrm>
            <a:off x="731520" y="7680960"/>
            <a:ext cx="11795760" cy="310896"/>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[03] CDC  |  [24] WHO</a:t>
            </a:r>
          </a:p>
        </p:txBody>
      </p:sp>
      <p:sp>
        <p:nvSpPr>
          <p:cNvPr id="33" name="TextBox 32"/>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05 / 29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94ABF5"/>
                </a:solidFill>
                <a:latin typeface="Aptos"/>
              </a:defRPr>
            </a:pPr>
            <a:r>
              <a:t>EUROPE AND ESTONIA</a:t>
            </a:r>
          </a:p>
        </p:txBody>
      </p:sp>
      <p:sp>
        <p:nvSpPr>
          <p:cNvPr id="3" name="TextBox 2"/>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Routes of transmission: EU/EEA vs Estonia</a:t>
            </a:r>
          </a:p>
        </p:txBody>
      </p:sp>
      <p:cxnSp>
        <p:nvCxnSpPr>
          <p:cNvPr id="4" name="Connector 3"/>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777240" y="2286000"/>
            <a:ext cx="6263640" cy="502920"/>
          </a:xfrm>
          <a:prstGeom prst="rect">
            <a:avLst/>
          </a:prstGeom>
          <a:noFill/>
        </p:spPr>
        <p:txBody>
          <a:bodyPr wrap="square" lIns="18288" rIns="18288" tIns="0" bIns="0">
            <a:spAutoFit/>
          </a:bodyPr>
          <a:lstStyle/>
          <a:p>
            <a:pPr algn="l">
              <a:lnSpc>
                <a:spcPct val="110000"/>
              </a:lnSpc>
              <a:spcAft>
                <a:spcPts val="0"/>
              </a:spcAft>
              <a:defRPr sz="2900" b="1">
                <a:solidFill>
                  <a:srgbClr val="94ABF5"/>
                </a:solidFill>
                <a:latin typeface="Aptos"/>
              </a:defRPr>
            </a:pPr>
            <a:r>
              <a:t>EU/EEA</a:t>
            </a:r>
          </a:p>
        </p:txBody>
      </p:sp>
      <p:sp>
        <p:nvSpPr>
          <p:cNvPr id="6" name="TextBox 5"/>
          <p:cNvSpPr txBox="1"/>
          <p:nvPr/>
        </p:nvSpPr>
        <p:spPr>
          <a:xfrm>
            <a:off x="777240" y="2898648"/>
            <a:ext cx="6217920" cy="731520"/>
          </a:xfrm>
          <a:prstGeom prst="rect">
            <a:avLst/>
          </a:prstGeom>
          <a:noFill/>
        </p:spPr>
        <p:txBody>
          <a:bodyPr wrap="square" lIns="18288" rIns="18288" tIns="0" bIns="0">
            <a:spAutoFit/>
          </a:bodyPr>
          <a:lstStyle/>
          <a:p>
            <a:pPr algn="l">
              <a:lnSpc>
                <a:spcPct val="110000"/>
              </a:lnSpc>
              <a:spcAft>
                <a:spcPts val="0"/>
              </a:spcAft>
              <a:defRPr sz="1900" b="0">
                <a:solidFill>
                  <a:srgbClr val="A4BAC6"/>
                </a:solidFill>
                <a:latin typeface="Aptos"/>
              </a:defRPr>
            </a:pPr>
            <a:r>
              <a:t>New diagnoses, 2024</a:t>
            </a:r>
          </a:p>
          <a:p>
            <a:pPr algn="l">
              <a:lnSpc>
                <a:spcPct val="110000"/>
              </a:lnSpc>
              <a:spcAft>
                <a:spcPts val="0"/>
              </a:spcAft>
              <a:defRPr sz="1900" b="0">
                <a:solidFill>
                  <a:srgbClr val="A4BAC6"/>
                </a:solidFill>
                <a:latin typeface="Aptos"/>
              </a:defRPr>
            </a:pPr>
            <a:r>
              <a:t>By transmission route (% of cases)</a:t>
            </a:r>
          </a:p>
        </p:txBody>
      </p:sp>
      <p:sp>
        <p:nvSpPr>
          <p:cNvPr id="7" name="TextBox 6"/>
          <p:cNvSpPr txBox="1"/>
          <p:nvPr/>
        </p:nvSpPr>
        <p:spPr>
          <a:xfrm>
            <a:off x="7772400" y="2286000"/>
            <a:ext cx="6080760" cy="502920"/>
          </a:xfrm>
          <a:prstGeom prst="rect">
            <a:avLst/>
          </a:prstGeom>
          <a:noFill/>
        </p:spPr>
        <p:txBody>
          <a:bodyPr wrap="square" lIns="18288" rIns="18288" tIns="0" bIns="0">
            <a:spAutoFit/>
          </a:bodyPr>
          <a:lstStyle/>
          <a:p>
            <a:pPr algn="l">
              <a:lnSpc>
                <a:spcPct val="110000"/>
              </a:lnSpc>
              <a:spcAft>
                <a:spcPts val="0"/>
              </a:spcAft>
              <a:defRPr sz="2900" b="1">
                <a:solidFill>
                  <a:srgbClr val="49C7CA"/>
                </a:solidFill>
                <a:latin typeface="Aptos"/>
              </a:defRPr>
            </a:pPr>
            <a:r>
              <a:t>Estonia</a:t>
            </a:r>
          </a:p>
        </p:txBody>
      </p:sp>
      <p:sp>
        <p:nvSpPr>
          <p:cNvPr id="8" name="TextBox 7"/>
          <p:cNvSpPr txBox="1"/>
          <p:nvPr/>
        </p:nvSpPr>
        <p:spPr>
          <a:xfrm>
            <a:off x="7772400" y="2898648"/>
            <a:ext cx="6080760" cy="731520"/>
          </a:xfrm>
          <a:prstGeom prst="rect">
            <a:avLst/>
          </a:prstGeom>
          <a:noFill/>
        </p:spPr>
        <p:txBody>
          <a:bodyPr wrap="square" lIns="18288" rIns="18288" tIns="0" bIns="0">
            <a:spAutoFit/>
          </a:bodyPr>
          <a:lstStyle/>
          <a:p>
            <a:pPr algn="l">
              <a:lnSpc>
                <a:spcPct val="110000"/>
              </a:lnSpc>
              <a:spcAft>
                <a:spcPts val="0"/>
              </a:spcAft>
              <a:defRPr sz="1900" b="0">
                <a:solidFill>
                  <a:srgbClr val="A4BAC6"/>
                </a:solidFill>
                <a:latin typeface="Aptos"/>
              </a:defRPr>
            </a:pPr>
            <a:r>
              <a:t>2023, cases with known route</a:t>
            </a:r>
          </a:p>
          <a:p>
            <a:pPr algn="l">
              <a:lnSpc>
                <a:spcPct val="110000"/>
              </a:lnSpc>
              <a:spcAft>
                <a:spcPts val="0"/>
              </a:spcAft>
              <a:defRPr sz="1900" b="0">
                <a:solidFill>
                  <a:srgbClr val="A4BAC6"/>
                </a:solidFill>
                <a:latin typeface="Aptos"/>
              </a:defRPr>
            </a:pPr>
            <a:r>
              <a:t>About one third of cases (%)</a:t>
            </a:r>
          </a:p>
        </p:txBody>
      </p:sp>
      <p:sp>
        <p:nvSpPr>
          <p:cNvPr id="9" name="TextBox 8"/>
          <p:cNvSpPr txBox="1"/>
          <p:nvPr/>
        </p:nvSpPr>
        <p:spPr>
          <a:xfrm>
            <a:off x="777240" y="3886200"/>
            <a:ext cx="2770632" cy="566928"/>
          </a:xfrm>
          <a:prstGeom prst="rect">
            <a:avLst/>
          </a:prstGeom>
          <a:noFill/>
        </p:spPr>
        <p:txBody>
          <a:bodyPr wrap="square" lIns="18288" rIns="18288" tIns="0" bIns="0">
            <a:spAutoFit/>
          </a:bodyPr>
          <a:lstStyle/>
          <a:p>
            <a:pPr algn="l">
              <a:lnSpc>
                <a:spcPct val="110000"/>
              </a:lnSpc>
              <a:spcAft>
                <a:spcPts val="0"/>
              </a:spcAft>
              <a:defRPr sz="1800" b="0">
                <a:solidFill>
                  <a:srgbClr val="F4F7FA"/>
                </a:solidFill>
                <a:latin typeface="Aptos"/>
              </a:defRPr>
            </a:pPr>
            <a:r>
              <a:t>Sex between men</a:t>
            </a:r>
          </a:p>
        </p:txBody>
      </p:sp>
      <p:sp>
        <p:nvSpPr>
          <p:cNvPr id="10" name="Rectangle 9"/>
          <p:cNvSpPr/>
          <p:nvPr/>
        </p:nvSpPr>
        <p:spPr>
          <a:xfrm>
            <a:off x="3703320" y="4005072"/>
            <a:ext cx="2194559" cy="228600"/>
          </a:xfrm>
          <a:prstGeom prst="rect">
            <a:avLst/>
          </a:prstGeom>
          <a:solidFill>
            <a:srgbClr val="112E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3703320" y="4005072"/>
            <a:ext cx="1059972" cy="228600"/>
          </a:xfrm>
          <a:prstGeom prst="rect">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062471" y="3886200"/>
            <a:ext cx="896112" cy="475488"/>
          </a:xfrm>
          <a:prstGeom prst="rect">
            <a:avLst/>
          </a:prstGeom>
          <a:noFill/>
        </p:spPr>
        <p:txBody>
          <a:bodyPr wrap="square" lIns="18288" rIns="18288" tIns="0" bIns="0">
            <a:spAutoFit/>
          </a:bodyPr>
          <a:lstStyle/>
          <a:p>
            <a:pPr algn="r">
              <a:lnSpc>
                <a:spcPct val="110000"/>
              </a:lnSpc>
              <a:spcAft>
                <a:spcPts val="0"/>
              </a:spcAft>
              <a:defRPr sz="1800" b="1">
                <a:solidFill>
                  <a:srgbClr val="94ABF5"/>
                </a:solidFill>
                <a:latin typeface="Aptos"/>
              </a:defRPr>
            </a:pPr>
            <a:r>
              <a:t>48.3%</a:t>
            </a:r>
          </a:p>
        </p:txBody>
      </p:sp>
      <p:sp>
        <p:nvSpPr>
          <p:cNvPr id="13" name="TextBox 12"/>
          <p:cNvSpPr txBox="1"/>
          <p:nvPr/>
        </p:nvSpPr>
        <p:spPr>
          <a:xfrm>
            <a:off x="777240" y="4526280"/>
            <a:ext cx="2770632" cy="566928"/>
          </a:xfrm>
          <a:prstGeom prst="rect">
            <a:avLst/>
          </a:prstGeom>
          <a:noFill/>
        </p:spPr>
        <p:txBody>
          <a:bodyPr wrap="square" lIns="18288" rIns="18288" tIns="0" bIns="0">
            <a:spAutoFit/>
          </a:bodyPr>
          <a:lstStyle/>
          <a:p>
            <a:pPr algn="l">
              <a:lnSpc>
                <a:spcPct val="110000"/>
              </a:lnSpc>
              <a:spcAft>
                <a:spcPts val="0"/>
              </a:spcAft>
              <a:defRPr sz="1800" b="0">
                <a:solidFill>
                  <a:srgbClr val="F4F7FA"/>
                </a:solidFill>
                <a:latin typeface="Aptos"/>
              </a:defRPr>
            </a:pPr>
            <a:r>
              <a:t>Heterosexual sex</a:t>
            </a:r>
          </a:p>
        </p:txBody>
      </p:sp>
      <p:sp>
        <p:nvSpPr>
          <p:cNvPr id="14" name="Rectangle 13"/>
          <p:cNvSpPr/>
          <p:nvPr/>
        </p:nvSpPr>
        <p:spPr>
          <a:xfrm>
            <a:off x="3703320" y="4645152"/>
            <a:ext cx="2194559" cy="228600"/>
          </a:xfrm>
          <a:prstGeom prst="rect">
            <a:avLst/>
          </a:prstGeom>
          <a:solidFill>
            <a:srgbClr val="112E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3703320" y="4645152"/>
            <a:ext cx="1000719" cy="228600"/>
          </a:xfrm>
          <a:prstGeom prst="rect">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062471" y="4526280"/>
            <a:ext cx="896112" cy="475488"/>
          </a:xfrm>
          <a:prstGeom prst="rect">
            <a:avLst/>
          </a:prstGeom>
          <a:noFill/>
        </p:spPr>
        <p:txBody>
          <a:bodyPr wrap="square" lIns="18288" rIns="18288" tIns="0" bIns="0">
            <a:spAutoFit/>
          </a:bodyPr>
          <a:lstStyle/>
          <a:p>
            <a:pPr algn="r">
              <a:lnSpc>
                <a:spcPct val="110000"/>
              </a:lnSpc>
              <a:spcAft>
                <a:spcPts val="0"/>
              </a:spcAft>
              <a:defRPr sz="1800" b="1">
                <a:solidFill>
                  <a:srgbClr val="94ABF5"/>
                </a:solidFill>
                <a:latin typeface="Aptos"/>
              </a:defRPr>
            </a:pPr>
            <a:r>
              <a:t>45.6%</a:t>
            </a:r>
          </a:p>
        </p:txBody>
      </p:sp>
      <p:sp>
        <p:nvSpPr>
          <p:cNvPr id="17" name="TextBox 16"/>
          <p:cNvSpPr txBox="1"/>
          <p:nvPr/>
        </p:nvSpPr>
        <p:spPr>
          <a:xfrm>
            <a:off x="777240" y="5166360"/>
            <a:ext cx="2770632" cy="566928"/>
          </a:xfrm>
          <a:prstGeom prst="rect">
            <a:avLst/>
          </a:prstGeom>
          <a:noFill/>
        </p:spPr>
        <p:txBody>
          <a:bodyPr wrap="square" lIns="18288" rIns="18288" tIns="0" bIns="0">
            <a:spAutoFit/>
          </a:bodyPr>
          <a:lstStyle/>
          <a:p>
            <a:pPr algn="l">
              <a:lnSpc>
                <a:spcPct val="110000"/>
              </a:lnSpc>
              <a:spcAft>
                <a:spcPts val="0"/>
              </a:spcAft>
              <a:defRPr sz="1800" b="0">
                <a:solidFill>
                  <a:srgbClr val="F4F7FA"/>
                </a:solidFill>
                <a:latin typeface="Aptos"/>
              </a:defRPr>
            </a:pPr>
            <a:r>
              <a:t>Injecting drug use</a:t>
            </a:r>
          </a:p>
        </p:txBody>
      </p:sp>
      <p:sp>
        <p:nvSpPr>
          <p:cNvPr id="18" name="Rectangle 17"/>
          <p:cNvSpPr/>
          <p:nvPr/>
        </p:nvSpPr>
        <p:spPr>
          <a:xfrm>
            <a:off x="3703320" y="5285232"/>
            <a:ext cx="2194559" cy="228600"/>
          </a:xfrm>
          <a:prstGeom prst="rect">
            <a:avLst/>
          </a:prstGeom>
          <a:solidFill>
            <a:srgbClr val="112E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3703320" y="5285232"/>
            <a:ext cx="103144" cy="228600"/>
          </a:xfrm>
          <a:prstGeom prst="rect">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062471" y="5166360"/>
            <a:ext cx="896112" cy="475488"/>
          </a:xfrm>
          <a:prstGeom prst="rect">
            <a:avLst/>
          </a:prstGeom>
          <a:noFill/>
        </p:spPr>
        <p:txBody>
          <a:bodyPr wrap="square" lIns="18288" rIns="18288" tIns="0" bIns="0">
            <a:spAutoFit/>
          </a:bodyPr>
          <a:lstStyle/>
          <a:p>
            <a:pPr algn="r">
              <a:lnSpc>
                <a:spcPct val="110000"/>
              </a:lnSpc>
              <a:spcAft>
                <a:spcPts val="0"/>
              </a:spcAft>
              <a:defRPr sz="1800" b="1">
                <a:solidFill>
                  <a:srgbClr val="94ABF5"/>
                </a:solidFill>
                <a:latin typeface="Aptos"/>
              </a:defRPr>
            </a:pPr>
            <a:r>
              <a:t>4.7%</a:t>
            </a:r>
          </a:p>
        </p:txBody>
      </p:sp>
      <p:sp>
        <p:nvSpPr>
          <p:cNvPr id="21" name="TextBox 20"/>
          <p:cNvSpPr txBox="1"/>
          <p:nvPr/>
        </p:nvSpPr>
        <p:spPr>
          <a:xfrm>
            <a:off x="777240" y="5806440"/>
            <a:ext cx="2770632" cy="566928"/>
          </a:xfrm>
          <a:prstGeom prst="rect">
            <a:avLst/>
          </a:prstGeom>
          <a:noFill/>
        </p:spPr>
        <p:txBody>
          <a:bodyPr wrap="square" lIns="18288" rIns="18288" tIns="0" bIns="0">
            <a:spAutoFit/>
          </a:bodyPr>
          <a:lstStyle/>
          <a:p>
            <a:pPr algn="l">
              <a:lnSpc>
                <a:spcPct val="110000"/>
              </a:lnSpc>
              <a:spcAft>
                <a:spcPts val="0"/>
              </a:spcAft>
              <a:defRPr sz="1800" b="0">
                <a:solidFill>
                  <a:srgbClr val="F4F7FA"/>
                </a:solidFill>
                <a:latin typeface="Aptos"/>
              </a:defRPr>
            </a:pPr>
            <a:r>
              <a:t>Mother to child</a:t>
            </a:r>
          </a:p>
        </p:txBody>
      </p:sp>
      <p:sp>
        <p:nvSpPr>
          <p:cNvPr id="22" name="Rectangle 21"/>
          <p:cNvSpPr/>
          <p:nvPr/>
        </p:nvSpPr>
        <p:spPr>
          <a:xfrm>
            <a:off x="3703320" y="5925312"/>
            <a:ext cx="2194559" cy="228600"/>
          </a:xfrm>
          <a:prstGeom prst="rect">
            <a:avLst/>
          </a:prstGeom>
          <a:solidFill>
            <a:srgbClr val="112E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3703320" y="5925312"/>
            <a:ext cx="24140" cy="228600"/>
          </a:xfrm>
          <a:prstGeom prst="rect">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062471" y="5806440"/>
            <a:ext cx="896112" cy="475488"/>
          </a:xfrm>
          <a:prstGeom prst="rect">
            <a:avLst/>
          </a:prstGeom>
          <a:noFill/>
        </p:spPr>
        <p:txBody>
          <a:bodyPr wrap="square" lIns="18288" rIns="18288" tIns="0" bIns="0">
            <a:spAutoFit/>
          </a:bodyPr>
          <a:lstStyle/>
          <a:p>
            <a:pPr algn="r">
              <a:lnSpc>
                <a:spcPct val="110000"/>
              </a:lnSpc>
              <a:spcAft>
                <a:spcPts val="0"/>
              </a:spcAft>
              <a:defRPr sz="1800" b="1">
                <a:solidFill>
                  <a:srgbClr val="94ABF5"/>
                </a:solidFill>
                <a:latin typeface="Aptos"/>
              </a:defRPr>
            </a:pPr>
            <a:r>
              <a:t>1.1%</a:t>
            </a:r>
          </a:p>
        </p:txBody>
      </p:sp>
      <p:sp>
        <p:nvSpPr>
          <p:cNvPr id="25" name="TextBox 24"/>
          <p:cNvSpPr txBox="1"/>
          <p:nvPr/>
        </p:nvSpPr>
        <p:spPr>
          <a:xfrm>
            <a:off x="7772400" y="3886200"/>
            <a:ext cx="2633472" cy="566928"/>
          </a:xfrm>
          <a:prstGeom prst="rect">
            <a:avLst/>
          </a:prstGeom>
          <a:noFill/>
        </p:spPr>
        <p:txBody>
          <a:bodyPr wrap="square" lIns="18288" rIns="18288" tIns="0" bIns="0">
            <a:spAutoFit/>
          </a:bodyPr>
          <a:lstStyle/>
          <a:p>
            <a:pPr algn="l">
              <a:lnSpc>
                <a:spcPct val="110000"/>
              </a:lnSpc>
              <a:spcAft>
                <a:spcPts val="0"/>
              </a:spcAft>
              <a:defRPr sz="1800" b="0">
                <a:solidFill>
                  <a:srgbClr val="F4F7FA"/>
                </a:solidFill>
                <a:latin typeface="Aptos"/>
              </a:defRPr>
            </a:pPr>
            <a:r>
              <a:t>Heterosexual sex</a:t>
            </a:r>
          </a:p>
        </p:txBody>
      </p:sp>
      <p:sp>
        <p:nvSpPr>
          <p:cNvPr id="26" name="Rectangle 25"/>
          <p:cNvSpPr/>
          <p:nvPr/>
        </p:nvSpPr>
        <p:spPr>
          <a:xfrm>
            <a:off x="10561320" y="4005072"/>
            <a:ext cx="2194560" cy="228600"/>
          </a:xfrm>
          <a:prstGeom prst="rect">
            <a:avLst/>
          </a:prstGeom>
          <a:solidFill>
            <a:srgbClr val="112E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10561320" y="4005072"/>
            <a:ext cx="1558137" cy="228600"/>
          </a:xfrm>
          <a:prstGeom prst="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12920472" y="3886200"/>
            <a:ext cx="896112" cy="475488"/>
          </a:xfrm>
          <a:prstGeom prst="rect">
            <a:avLst/>
          </a:prstGeom>
          <a:noFill/>
        </p:spPr>
        <p:txBody>
          <a:bodyPr wrap="square" lIns="18288" rIns="18288" tIns="0" bIns="0">
            <a:spAutoFit/>
          </a:bodyPr>
          <a:lstStyle/>
          <a:p>
            <a:pPr algn="r">
              <a:lnSpc>
                <a:spcPct val="110000"/>
              </a:lnSpc>
              <a:spcAft>
                <a:spcPts val="0"/>
              </a:spcAft>
              <a:defRPr sz="1800" b="1">
                <a:solidFill>
                  <a:srgbClr val="49C7CA"/>
                </a:solidFill>
                <a:latin typeface="Aptos"/>
              </a:defRPr>
            </a:pPr>
            <a:r>
              <a:t>71%</a:t>
            </a:r>
          </a:p>
        </p:txBody>
      </p:sp>
      <p:sp>
        <p:nvSpPr>
          <p:cNvPr id="29" name="TextBox 28"/>
          <p:cNvSpPr txBox="1"/>
          <p:nvPr/>
        </p:nvSpPr>
        <p:spPr>
          <a:xfrm>
            <a:off x="7772400" y="4526280"/>
            <a:ext cx="2633472" cy="566928"/>
          </a:xfrm>
          <a:prstGeom prst="rect">
            <a:avLst/>
          </a:prstGeom>
          <a:noFill/>
        </p:spPr>
        <p:txBody>
          <a:bodyPr wrap="square" lIns="18288" rIns="18288" tIns="0" bIns="0">
            <a:spAutoFit/>
          </a:bodyPr>
          <a:lstStyle/>
          <a:p>
            <a:pPr algn="l">
              <a:lnSpc>
                <a:spcPct val="110000"/>
              </a:lnSpc>
              <a:spcAft>
                <a:spcPts val="0"/>
              </a:spcAft>
              <a:defRPr sz="1800" b="0">
                <a:solidFill>
                  <a:srgbClr val="F4F7FA"/>
                </a:solidFill>
                <a:latin typeface="Aptos"/>
              </a:defRPr>
            </a:pPr>
            <a:r>
              <a:t>Sex between men</a:t>
            </a:r>
          </a:p>
        </p:txBody>
      </p:sp>
      <p:sp>
        <p:nvSpPr>
          <p:cNvPr id="30" name="Rectangle 29"/>
          <p:cNvSpPr/>
          <p:nvPr/>
        </p:nvSpPr>
        <p:spPr>
          <a:xfrm>
            <a:off x="10561320" y="4645152"/>
            <a:ext cx="2194560" cy="228600"/>
          </a:xfrm>
          <a:prstGeom prst="rect">
            <a:avLst/>
          </a:prstGeom>
          <a:solidFill>
            <a:srgbClr val="112E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10561320" y="4645152"/>
            <a:ext cx="438912" cy="228600"/>
          </a:xfrm>
          <a:prstGeom prst="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12920472" y="4526280"/>
            <a:ext cx="896112" cy="475488"/>
          </a:xfrm>
          <a:prstGeom prst="rect">
            <a:avLst/>
          </a:prstGeom>
          <a:noFill/>
        </p:spPr>
        <p:txBody>
          <a:bodyPr wrap="square" lIns="18288" rIns="18288" tIns="0" bIns="0">
            <a:spAutoFit/>
          </a:bodyPr>
          <a:lstStyle/>
          <a:p>
            <a:pPr algn="r">
              <a:lnSpc>
                <a:spcPct val="110000"/>
              </a:lnSpc>
              <a:spcAft>
                <a:spcPts val="0"/>
              </a:spcAft>
              <a:defRPr sz="1800" b="1">
                <a:solidFill>
                  <a:srgbClr val="49C7CA"/>
                </a:solidFill>
                <a:latin typeface="Aptos"/>
              </a:defRPr>
            </a:pPr>
            <a:r>
              <a:t>20%</a:t>
            </a:r>
          </a:p>
        </p:txBody>
      </p:sp>
      <p:sp>
        <p:nvSpPr>
          <p:cNvPr id="33" name="TextBox 32"/>
          <p:cNvSpPr txBox="1"/>
          <p:nvPr/>
        </p:nvSpPr>
        <p:spPr>
          <a:xfrm>
            <a:off x="7772400" y="5166360"/>
            <a:ext cx="2633472" cy="566928"/>
          </a:xfrm>
          <a:prstGeom prst="rect">
            <a:avLst/>
          </a:prstGeom>
          <a:noFill/>
        </p:spPr>
        <p:txBody>
          <a:bodyPr wrap="square" lIns="18288" rIns="18288" tIns="0" bIns="0">
            <a:spAutoFit/>
          </a:bodyPr>
          <a:lstStyle/>
          <a:p>
            <a:pPr algn="l">
              <a:lnSpc>
                <a:spcPct val="110000"/>
              </a:lnSpc>
              <a:spcAft>
                <a:spcPts val="0"/>
              </a:spcAft>
              <a:defRPr sz="1800" b="0">
                <a:solidFill>
                  <a:srgbClr val="F4F7FA"/>
                </a:solidFill>
                <a:latin typeface="Aptos"/>
              </a:defRPr>
            </a:pPr>
            <a:r>
              <a:t>Injecting drug use</a:t>
            </a:r>
          </a:p>
        </p:txBody>
      </p:sp>
      <p:sp>
        <p:nvSpPr>
          <p:cNvPr id="34" name="Rectangle 33"/>
          <p:cNvSpPr/>
          <p:nvPr/>
        </p:nvSpPr>
        <p:spPr>
          <a:xfrm>
            <a:off x="10561320" y="5285232"/>
            <a:ext cx="2194560" cy="228600"/>
          </a:xfrm>
          <a:prstGeom prst="rect">
            <a:avLst/>
          </a:prstGeom>
          <a:solidFill>
            <a:srgbClr val="112E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ectangle 34"/>
          <p:cNvSpPr/>
          <p:nvPr/>
        </p:nvSpPr>
        <p:spPr>
          <a:xfrm>
            <a:off x="10561320" y="5285232"/>
            <a:ext cx="131673" cy="228600"/>
          </a:xfrm>
          <a:prstGeom prst="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12920472" y="5166360"/>
            <a:ext cx="896112" cy="475488"/>
          </a:xfrm>
          <a:prstGeom prst="rect">
            <a:avLst/>
          </a:prstGeom>
          <a:noFill/>
        </p:spPr>
        <p:txBody>
          <a:bodyPr wrap="square" lIns="18288" rIns="18288" tIns="0" bIns="0">
            <a:spAutoFit/>
          </a:bodyPr>
          <a:lstStyle/>
          <a:p>
            <a:pPr algn="r">
              <a:lnSpc>
                <a:spcPct val="110000"/>
              </a:lnSpc>
              <a:spcAft>
                <a:spcPts val="0"/>
              </a:spcAft>
              <a:defRPr sz="1800" b="1">
                <a:solidFill>
                  <a:srgbClr val="49C7CA"/>
                </a:solidFill>
                <a:latin typeface="Aptos"/>
              </a:defRPr>
            </a:pPr>
            <a:r>
              <a:t>6%</a:t>
            </a:r>
          </a:p>
        </p:txBody>
      </p:sp>
      <p:sp>
        <p:nvSpPr>
          <p:cNvPr id="37" name="TextBox 36"/>
          <p:cNvSpPr txBox="1"/>
          <p:nvPr/>
        </p:nvSpPr>
        <p:spPr>
          <a:xfrm>
            <a:off x="7772400" y="5806440"/>
            <a:ext cx="2743200" cy="548640"/>
          </a:xfrm>
          <a:prstGeom prst="rect">
            <a:avLst/>
          </a:prstGeom>
          <a:noFill/>
        </p:spPr>
        <p:txBody>
          <a:bodyPr wrap="square" lIns="18288" rIns="18288" tIns="0" bIns="0">
            <a:spAutoFit/>
          </a:bodyPr>
          <a:lstStyle/>
          <a:p>
            <a:pPr algn="l">
              <a:lnSpc>
                <a:spcPct val="110000"/>
              </a:lnSpc>
              <a:spcAft>
                <a:spcPts val="0"/>
              </a:spcAft>
              <a:defRPr sz="1800" b="0">
                <a:solidFill>
                  <a:srgbClr val="F4F7FA"/>
                </a:solidFill>
                <a:latin typeface="Aptos"/>
              </a:defRPr>
            </a:pPr>
            <a:r>
              <a:t>Mother to child</a:t>
            </a:r>
          </a:p>
        </p:txBody>
      </p:sp>
      <p:sp>
        <p:nvSpPr>
          <p:cNvPr id="38" name="TextBox 37"/>
          <p:cNvSpPr txBox="1"/>
          <p:nvPr/>
        </p:nvSpPr>
        <p:spPr>
          <a:xfrm>
            <a:off x="12481560" y="5806440"/>
            <a:ext cx="1371600" cy="457200"/>
          </a:xfrm>
          <a:prstGeom prst="rect">
            <a:avLst/>
          </a:prstGeom>
          <a:noFill/>
        </p:spPr>
        <p:txBody>
          <a:bodyPr wrap="square" lIns="18288" rIns="18288" tIns="0" bIns="0">
            <a:spAutoFit/>
          </a:bodyPr>
          <a:lstStyle/>
          <a:p>
            <a:pPr algn="r">
              <a:lnSpc>
                <a:spcPct val="110000"/>
              </a:lnSpc>
              <a:spcAft>
                <a:spcPts val="0"/>
              </a:spcAft>
              <a:defRPr sz="1800" b="1">
                <a:solidFill>
                  <a:srgbClr val="49C7CA"/>
                </a:solidFill>
                <a:latin typeface="Aptos"/>
              </a:defRPr>
            </a:pPr>
            <a:r>
              <a:t>1 case</a:t>
            </a:r>
          </a:p>
        </p:txBody>
      </p:sp>
      <p:sp>
        <p:nvSpPr>
          <p:cNvPr id="39" name="Rectangle 38"/>
          <p:cNvSpPr/>
          <p:nvPr/>
        </p:nvSpPr>
        <p:spPr>
          <a:xfrm>
            <a:off x="731520" y="6995160"/>
            <a:ext cx="41148" cy="457200"/>
          </a:xfrm>
          <a:prstGeom prst="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960120" y="6986016"/>
            <a:ext cx="12801600" cy="640080"/>
          </a:xfrm>
          <a:prstGeom prst="rect">
            <a:avLst/>
          </a:prstGeom>
          <a:noFill/>
        </p:spPr>
        <p:txBody>
          <a:bodyPr wrap="square" lIns="18288" rIns="18288" tIns="0" bIns="0">
            <a:spAutoFit/>
          </a:bodyPr>
          <a:lstStyle/>
          <a:p>
            <a:pPr algn="l">
              <a:lnSpc>
                <a:spcPct val="110000"/>
              </a:lnSpc>
              <a:spcAft>
                <a:spcPts val="0"/>
              </a:spcAft>
              <a:defRPr sz="1900" b="0">
                <a:solidFill>
                  <a:srgbClr val="49C7CA"/>
                </a:solidFill>
                <a:latin typeface="Aptos"/>
              </a:defRPr>
            </a:pPr>
            <a:r>
              <a:t>The mix of routes differs by country, so prevention must be targeted to the local epidemic.</a:t>
            </a:r>
          </a:p>
        </p:txBody>
      </p:sp>
      <p:sp>
        <p:nvSpPr>
          <p:cNvPr id="41" name="TextBox 40"/>
          <p:cNvSpPr txBox="1"/>
          <p:nvPr/>
        </p:nvSpPr>
        <p:spPr>
          <a:xfrm>
            <a:off x="731520" y="7680960"/>
            <a:ext cx="11795760" cy="310896"/>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[05] ECDC / WHO Europe  |  [06] TAI</a:t>
            </a:r>
          </a:p>
        </p:txBody>
      </p:sp>
      <p:sp>
        <p:nvSpPr>
          <p:cNvPr id="42" name="TextBox 41"/>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06 / 29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C6A1DF"/>
                </a:solidFill>
                <a:latin typeface="Aptos"/>
              </a:defRPr>
            </a:pPr>
            <a:r>
              <a:t>MISCONCEPTIONS</a:t>
            </a:r>
          </a:p>
        </p:txBody>
      </p:sp>
      <p:sp>
        <p:nvSpPr>
          <p:cNvPr id="3" name="TextBox 2"/>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Misconceptions persist, even in a high-income country</a:t>
            </a:r>
          </a:p>
        </p:txBody>
      </p:sp>
      <p:cxnSp>
        <p:nvCxnSpPr>
          <p:cNvPr id="4" name="Connector 3"/>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777240" y="2249424"/>
            <a:ext cx="12801600" cy="438912"/>
          </a:xfrm>
          <a:prstGeom prst="rect">
            <a:avLst/>
          </a:prstGeom>
          <a:noFill/>
        </p:spPr>
        <p:txBody>
          <a:bodyPr wrap="square" lIns="18288" rIns="18288" tIns="0" bIns="0">
            <a:spAutoFit/>
          </a:bodyPr>
          <a:lstStyle/>
          <a:p>
            <a:pPr algn="l">
              <a:lnSpc>
                <a:spcPct val="110000"/>
              </a:lnSpc>
              <a:spcAft>
                <a:spcPts val="0"/>
              </a:spcAft>
              <a:defRPr sz="2400" b="1">
                <a:solidFill>
                  <a:srgbClr val="C6A1DF"/>
                </a:solidFill>
                <a:latin typeface="Aptos"/>
              </a:defRPr>
            </a:pPr>
            <a:r>
              <a:t>Swiss adults who wrongly believe HIV can spread through...</a:t>
            </a:r>
          </a:p>
        </p:txBody>
      </p:sp>
      <p:sp>
        <p:nvSpPr>
          <p:cNvPr id="6" name="TextBox 5"/>
          <p:cNvSpPr txBox="1"/>
          <p:nvPr/>
        </p:nvSpPr>
        <p:spPr>
          <a:xfrm>
            <a:off x="777240" y="2770632"/>
            <a:ext cx="12618720" cy="420624"/>
          </a:xfrm>
          <a:prstGeom prst="rect">
            <a:avLst/>
          </a:prstGeom>
          <a:noFill/>
        </p:spPr>
        <p:txBody>
          <a:bodyPr wrap="square" lIns="18288" rIns="18288" tIns="0" bIns="0">
            <a:spAutoFit/>
          </a:bodyPr>
          <a:lstStyle/>
          <a:p>
            <a:pPr algn="l">
              <a:lnSpc>
                <a:spcPct val="110000"/>
              </a:lnSpc>
              <a:spcAft>
                <a:spcPts val="0"/>
              </a:spcAft>
              <a:defRPr sz="1900" b="0">
                <a:solidFill>
                  <a:srgbClr val="A4BAC6"/>
                </a:solidFill>
                <a:latin typeface="Aptos"/>
              </a:defRPr>
            </a:pPr>
            <a:r>
              <a:t>National survey, October 2023  /  n = 1,015</a:t>
            </a:r>
          </a:p>
        </p:txBody>
      </p:sp>
      <p:sp>
        <p:nvSpPr>
          <p:cNvPr id="7" name="TextBox 6"/>
          <p:cNvSpPr txBox="1"/>
          <p:nvPr/>
        </p:nvSpPr>
        <p:spPr>
          <a:xfrm>
            <a:off x="777240" y="3511296"/>
            <a:ext cx="3730752" cy="566928"/>
          </a:xfrm>
          <a:prstGeom prst="rect">
            <a:avLst/>
          </a:prstGeom>
          <a:noFill/>
        </p:spPr>
        <p:txBody>
          <a:bodyPr wrap="square" lIns="18288" rIns="18288" tIns="0" bIns="0">
            <a:spAutoFit/>
          </a:bodyPr>
          <a:lstStyle/>
          <a:p>
            <a:pPr algn="l">
              <a:lnSpc>
                <a:spcPct val="110000"/>
              </a:lnSpc>
              <a:spcAft>
                <a:spcPts val="0"/>
              </a:spcAft>
              <a:defRPr sz="2100" b="0">
                <a:solidFill>
                  <a:srgbClr val="F4F7FA"/>
                </a:solidFill>
                <a:latin typeface="Aptos"/>
              </a:defRPr>
            </a:pPr>
            <a:r>
              <a:t>Kissing</a:t>
            </a:r>
          </a:p>
        </p:txBody>
      </p:sp>
      <p:sp>
        <p:nvSpPr>
          <p:cNvPr id="8" name="Rectangle 7"/>
          <p:cNvSpPr/>
          <p:nvPr/>
        </p:nvSpPr>
        <p:spPr>
          <a:xfrm>
            <a:off x="4663440" y="3630168"/>
            <a:ext cx="2697480" cy="228600"/>
          </a:xfrm>
          <a:prstGeom prst="rect">
            <a:avLst/>
          </a:prstGeom>
          <a:solidFill>
            <a:srgbClr val="112E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4663440" y="3630168"/>
            <a:ext cx="2330622" cy="228600"/>
          </a:xfrm>
          <a:prstGeom prst="rect">
            <a:avLst/>
          </a:prstGeom>
          <a:solidFill>
            <a:srgbClr val="C6A1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525512" y="3511296"/>
            <a:ext cx="896112" cy="475488"/>
          </a:xfrm>
          <a:prstGeom prst="rect">
            <a:avLst/>
          </a:prstGeom>
          <a:noFill/>
        </p:spPr>
        <p:txBody>
          <a:bodyPr wrap="square" lIns="18288" rIns="18288" tIns="0" bIns="0">
            <a:spAutoFit/>
          </a:bodyPr>
          <a:lstStyle/>
          <a:p>
            <a:pPr algn="r">
              <a:lnSpc>
                <a:spcPct val="110000"/>
              </a:lnSpc>
              <a:spcAft>
                <a:spcPts val="0"/>
              </a:spcAft>
              <a:defRPr sz="2100" b="1">
                <a:solidFill>
                  <a:srgbClr val="C6A1DF"/>
                </a:solidFill>
                <a:latin typeface="Aptos"/>
              </a:defRPr>
            </a:pPr>
            <a:r>
              <a:t>21.6%</a:t>
            </a:r>
          </a:p>
        </p:txBody>
      </p:sp>
      <p:sp>
        <p:nvSpPr>
          <p:cNvPr id="11" name="TextBox 10"/>
          <p:cNvSpPr txBox="1"/>
          <p:nvPr/>
        </p:nvSpPr>
        <p:spPr>
          <a:xfrm>
            <a:off x="777240" y="4379976"/>
            <a:ext cx="3730752" cy="566928"/>
          </a:xfrm>
          <a:prstGeom prst="rect">
            <a:avLst/>
          </a:prstGeom>
          <a:noFill/>
        </p:spPr>
        <p:txBody>
          <a:bodyPr wrap="square" lIns="18288" rIns="18288" tIns="0" bIns="0">
            <a:spAutoFit/>
          </a:bodyPr>
          <a:lstStyle/>
          <a:p>
            <a:pPr algn="l">
              <a:lnSpc>
                <a:spcPct val="110000"/>
              </a:lnSpc>
              <a:spcAft>
                <a:spcPts val="0"/>
              </a:spcAft>
              <a:defRPr sz="2100" b="0">
                <a:solidFill>
                  <a:srgbClr val="F4F7FA"/>
                </a:solidFill>
                <a:latin typeface="Aptos"/>
              </a:defRPr>
            </a:pPr>
            <a:r>
              <a:t>Insect bites</a:t>
            </a:r>
          </a:p>
        </p:txBody>
      </p:sp>
      <p:sp>
        <p:nvSpPr>
          <p:cNvPr id="12" name="Rectangle 11"/>
          <p:cNvSpPr/>
          <p:nvPr/>
        </p:nvSpPr>
        <p:spPr>
          <a:xfrm>
            <a:off x="4663440" y="4498848"/>
            <a:ext cx="2697480" cy="228600"/>
          </a:xfrm>
          <a:prstGeom prst="rect">
            <a:avLst/>
          </a:prstGeom>
          <a:solidFill>
            <a:srgbClr val="112E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663440" y="4498848"/>
            <a:ext cx="1402689" cy="228600"/>
          </a:xfrm>
          <a:prstGeom prst="rect">
            <a:avLst/>
          </a:prstGeom>
          <a:solidFill>
            <a:srgbClr val="C6A1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525512" y="4379976"/>
            <a:ext cx="896112" cy="475488"/>
          </a:xfrm>
          <a:prstGeom prst="rect">
            <a:avLst/>
          </a:prstGeom>
          <a:noFill/>
        </p:spPr>
        <p:txBody>
          <a:bodyPr wrap="square" lIns="18288" rIns="18288" tIns="0" bIns="0">
            <a:spAutoFit/>
          </a:bodyPr>
          <a:lstStyle/>
          <a:p>
            <a:pPr algn="r">
              <a:lnSpc>
                <a:spcPct val="110000"/>
              </a:lnSpc>
              <a:spcAft>
                <a:spcPts val="0"/>
              </a:spcAft>
              <a:defRPr sz="2100" b="1">
                <a:solidFill>
                  <a:srgbClr val="C6A1DF"/>
                </a:solidFill>
                <a:latin typeface="Aptos"/>
              </a:defRPr>
            </a:pPr>
            <a:r>
              <a:t>13%</a:t>
            </a:r>
          </a:p>
        </p:txBody>
      </p:sp>
      <p:sp>
        <p:nvSpPr>
          <p:cNvPr id="15" name="TextBox 14"/>
          <p:cNvSpPr txBox="1"/>
          <p:nvPr/>
        </p:nvSpPr>
        <p:spPr>
          <a:xfrm>
            <a:off x="777240" y="5248656"/>
            <a:ext cx="3730752" cy="566928"/>
          </a:xfrm>
          <a:prstGeom prst="rect">
            <a:avLst/>
          </a:prstGeom>
          <a:noFill/>
        </p:spPr>
        <p:txBody>
          <a:bodyPr wrap="square" lIns="18288" rIns="18288" tIns="0" bIns="0">
            <a:spAutoFit/>
          </a:bodyPr>
          <a:lstStyle/>
          <a:p>
            <a:pPr algn="l">
              <a:lnSpc>
                <a:spcPct val="110000"/>
              </a:lnSpc>
              <a:spcAft>
                <a:spcPts val="0"/>
              </a:spcAft>
              <a:defRPr sz="2100" b="0">
                <a:solidFill>
                  <a:srgbClr val="F4F7FA"/>
                </a:solidFill>
                <a:latin typeface="Aptos"/>
              </a:defRPr>
            </a:pPr>
            <a:r>
              <a:t>Shared everyday objects</a:t>
            </a:r>
          </a:p>
        </p:txBody>
      </p:sp>
      <p:sp>
        <p:nvSpPr>
          <p:cNvPr id="16" name="Rectangle 15"/>
          <p:cNvSpPr/>
          <p:nvPr/>
        </p:nvSpPr>
        <p:spPr>
          <a:xfrm>
            <a:off x="4663440" y="5367528"/>
            <a:ext cx="2697480" cy="228600"/>
          </a:xfrm>
          <a:prstGeom prst="rect">
            <a:avLst/>
          </a:prstGeom>
          <a:solidFill>
            <a:srgbClr val="112E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4663440" y="5367528"/>
            <a:ext cx="863193" cy="228600"/>
          </a:xfrm>
          <a:prstGeom prst="rect">
            <a:avLst/>
          </a:prstGeom>
          <a:solidFill>
            <a:srgbClr val="C6A1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525512" y="5248656"/>
            <a:ext cx="896112" cy="475488"/>
          </a:xfrm>
          <a:prstGeom prst="rect">
            <a:avLst/>
          </a:prstGeom>
          <a:noFill/>
        </p:spPr>
        <p:txBody>
          <a:bodyPr wrap="square" lIns="18288" rIns="18288" tIns="0" bIns="0">
            <a:spAutoFit/>
          </a:bodyPr>
          <a:lstStyle/>
          <a:p>
            <a:pPr algn="r">
              <a:lnSpc>
                <a:spcPct val="110000"/>
              </a:lnSpc>
              <a:spcAft>
                <a:spcPts val="0"/>
              </a:spcAft>
              <a:defRPr sz="2100" b="1">
                <a:solidFill>
                  <a:srgbClr val="C6A1DF"/>
                </a:solidFill>
                <a:latin typeface="Aptos"/>
              </a:defRPr>
            </a:pPr>
            <a:r>
              <a:t>8%</a:t>
            </a:r>
          </a:p>
        </p:txBody>
      </p:sp>
      <p:sp>
        <p:nvSpPr>
          <p:cNvPr id="19" name="TextBox 18"/>
          <p:cNvSpPr txBox="1"/>
          <p:nvPr/>
        </p:nvSpPr>
        <p:spPr>
          <a:xfrm>
            <a:off x="9738360" y="3474720"/>
            <a:ext cx="3840480" cy="941832"/>
          </a:xfrm>
          <a:prstGeom prst="rect">
            <a:avLst/>
          </a:prstGeom>
          <a:noFill/>
        </p:spPr>
        <p:txBody>
          <a:bodyPr wrap="square" lIns="18288" rIns="18288" tIns="0" bIns="0">
            <a:spAutoFit/>
          </a:bodyPr>
          <a:lstStyle/>
          <a:p>
            <a:pPr algn="l">
              <a:lnSpc>
                <a:spcPct val="110000"/>
              </a:lnSpc>
              <a:spcAft>
                <a:spcPts val="0"/>
              </a:spcAft>
              <a:defRPr sz="5800" b="1">
                <a:solidFill>
                  <a:srgbClr val="49C7CA"/>
                </a:solidFill>
                <a:latin typeface="Aptos"/>
              </a:defRPr>
            </a:pPr>
            <a:r>
              <a:t>22%</a:t>
            </a:r>
          </a:p>
        </p:txBody>
      </p:sp>
      <p:sp>
        <p:nvSpPr>
          <p:cNvPr id="20" name="TextBox 19"/>
          <p:cNvSpPr txBox="1"/>
          <p:nvPr/>
        </p:nvSpPr>
        <p:spPr>
          <a:xfrm>
            <a:off x="9738360" y="4572000"/>
            <a:ext cx="4069080" cy="1417320"/>
          </a:xfrm>
          <a:prstGeom prst="rect">
            <a:avLst/>
          </a:prstGeom>
          <a:noFill/>
        </p:spPr>
        <p:txBody>
          <a:bodyPr wrap="square" lIns="18288" rIns="18288" tIns="0" bIns="0">
            <a:spAutoFit/>
          </a:bodyPr>
          <a:lstStyle/>
          <a:p>
            <a:pPr algn="l">
              <a:lnSpc>
                <a:spcPct val="110000"/>
              </a:lnSpc>
              <a:spcAft>
                <a:spcPts val="0"/>
              </a:spcAft>
              <a:defRPr sz="2100" b="0">
                <a:solidFill>
                  <a:srgbClr val="F4F7FA"/>
                </a:solidFill>
                <a:latin typeface="Aptos"/>
              </a:defRPr>
            </a:pPr>
            <a:r>
              <a:t>Knew that effective treatment</a:t>
            </a:r>
          </a:p>
          <a:p>
            <a:pPr algn="l">
              <a:lnSpc>
                <a:spcPct val="110000"/>
              </a:lnSpc>
              <a:spcAft>
                <a:spcPts val="0"/>
              </a:spcAft>
              <a:defRPr sz="2100" b="0">
                <a:solidFill>
                  <a:srgbClr val="F4F7FA"/>
                </a:solidFill>
                <a:latin typeface="Aptos"/>
              </a:defRPr>
            </a:pPr>
            <a:r>
              <a:t>prevents sexual transmission</a:t>
            </a:r>
          </a:p>
          <a:p>
            <a:pPr algn="l">
              <a:lnSpc>
                <a:spcPct val="110000"/>
              </a:lnSpc>
              <a:spcAft>
                <a:spcPts val="0"/>
              </a:spcAft>
              <a:defRPr sz="2100" b="0">
                <a:solidFill>
                  <a:srgbClr val="F4F7FA"/>
                </a:solidFill>
                <a:latin typeface="Aptos"/>
              </a:defRPr>
            </a:pPr>
            <a:r>
              <a:t>(U=U)</a:t>
            </a:r>
          </a:p>
        </p:txBody>
      </p:sp>
      <p:sp>
        <p:nvSpPr>
          <p:cNvPr id="21" name="TextBox 20"/>
          <p:cNvSpPr txBox="1"/>
          <p:nvPr/>
        </p:nvSpPr>
        <p:spPr>
          <a:xfrm>
            <a:off x="777240" y="6217920"/>
            <a:ext cx="12801600" cy="411480"/>
          </a:xfrm>
          <a:prstGeom prst="rect">
            <a:avLst/>
          </a:prstGeom>
          <a:noFill/>
        </p:spPr>
        <p:txBody>
          <a:bodyPr wrap="square" lIns="18288" rIns="18288" tIns="0" bIns="0">
            <a:spAutoFit/>
          </a:bodyPr>
          <a:lstStyle/>
          <a:p>
            <a:pPr algn="l">
              <a:lnSpc>
                <a:spcPct val="110000"/>
              </a:lnSpc>
              <a:spcAft>
                <a:spcPts val="0"/>
              </a:spcAft>
              <a:defRPr sz="2100" b="0">
                <a:solidFill>
                  <a:srgbClr val="A4BAC6"/>
                </a:solidFill>
                <a:latin typeface="Aptos"/>
              </a:defRPr>
            </a:pPr>
            <a:r>
              <a:t>22% said it was not true; 56% did not know.</a:t>
            </a:r>
          </a:p>
        </p:txBody>
      </p:sp>
      <p:sp>
        <p:nvSpPr>
          <p:cNvPr id="22" name="TextBox 21"/>
          <p:cNvSpPr txBox="1"/>
          <p:nvPr/>
        </p:nvSpPr>
        <p:spPr>
          <a:xfrm>
            <a:off x="777240" y="6812280"/>
            <a:ext cx="12801600" cy="713232"/>
          </a:xfrm>
          <a:prstGeom prst="rect">
            <a:avLst/>
          </a:prstGeom>
          <a:noFill/>
        </p:spPr>
        <p:txBody>
          <a:bodyPr wrap="square" lIns="18288" rIns="18288" tIns="0" bIns="0">
            <a:spAutoFit/>
          </a:bodyPr>
          <a:lstStyle/>
          <a:p>
            <a:pPr algn="l">
              <a:lnSpc>
                <a:spcPct val="110000"/>
              </a:lnSpc>
              <a:spcAft>
                <a:spcPts val="0"/>
              </a:spcAft>
              <a:defRPr sz="2000" b="0">
                <a:solidFill>
                  <a:srgbClr val="F4F7FA"/>
                </a:solidFill>
                <a:latin typeface="Aptos"/>
              </a:defRPr>
            </a:pPr>
            <a:r>
              <a:t>23% would feel uncomfortable marrying a person with HIV;</a:t>
            </a:r>
          </a:p>
          <a:p>
            <a:pPr algn="l">
              <a:lnSpc>
                <a:spcPct val="110000"/>
              </a:lnSpc>
              <a:spcAft>
                <a:spcPts val="0"/>
              </a:spcAft>
              <a:defRPr sz="2000" b="0">
                <a:solidFill>
                  <a:srgbClr val="F4F7FA"/>
                </a:solidFill>
                <a:latin typeface="Aptos"/>
              </a:defRPr>
            </a:pPr>
            <a:r>
              <a:t>13% would feel uncomfortable having sex with them.</a:t>
            </a:r>
          </a:p>
        </p:txBody>
      </p:sp>
      <p:sp>
        <p:nvSpPr>
          <p:cNvPr id="23" name="TextBox 22"/>
          <p:cNvSpPr txBox="1"/>
          <p:nvPr/>
        </p:nvSpPr>
        <p:spPr>
          <a:xfrm>
            <a:off x="731520" y="7680960"/>
            <a:ext cx="11795760" cy="310896"/>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[07] Grabinger et al.  |  [24] WHO</a:t>
            </a:r>
          </a:p>
        </p:txBody>
      </p:sp>
      <p:sp>
        <p:nvSpPr>
          <p:cNvPr id="24" name="TextBox 23"/>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07 / 29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C6A1DF"/>
                </a:solidFill>
                <a:latin typeface="Aptos"/>
              </a:defRPr>
            </a:pPr>
            <a:r>
              <a:t>STIGMA AND CARE</a:t>
            </a:r>
          </a:p>
        </p:txBody>
      </p:sp>
      <p:sp>
        <p:nvSpPr>
          <p:cNvPr id="3" name="TextBox 2"/>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Stigma keeps key populations away from care</a:t>
            </a:r>
          </a:p>
        </p:txBody>
      </p:sp>
      <p:cxnSp>
        <p:nvCxnSpPr>
          <p:cNvPr id="4" name="Connector 3"/>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777240" y="2286000"/>
            <a:ext cx="12984480" cy="502920"/>
          </a:xfrm>
          <a:prstGeom prst="rect">
            <a:avLst/>
          </a:prstGeom>
          <a:noFill/>
        </p:spPr>
        <p:txBody>
          <a:bodyPr wrap="square" lIns="18288" rIns="18288" tIns="0" bIns="0">
            <a:spAutoFit/>
          </a:bodyPr>
          <a:lstStyle/>
          <a:p>
            <a:pPr algn="l">
              <a:lnSpc>
                <a:spcPct val="110000"/>
              </a:lnSpc>
              <a:spcAft>
                <a:spcPts val="0"/>
              </a:spcAft>
              <a:defRPr sz="2500" b="1">
                <a:solidFill>
                  <a:srgbClr val="C6A1DF"/>
                </a:solidFill>
                <a:latin typeface="Aptos"/>
              </a:defRPr>
            </a:pPr>
            <a:r>
              <a:t>Avoided health services because of stigma and discrimination</a:t>
            </a:r>
          </a:p>
        </p:txBody>
      </p:sp>
      <p:sp>
        <p:nvSpPr>
          <p:cNvPr id="6" name="TextBox 5"/>
          <p:cNvSpPr txBox="1"/>
          <p:nvPr/>
        </p:nvSpPr>
        <p:spPr>
          <a:xfrm>
            <a:off x="777240" y="2862072"/>
            <a:ext cx="12801600" cy="411480"/>
          </a:xfrm>
          <a:prstGeom prst="rect">
            <a:avLst/>
          </a:prstGeom>
          <a:noFill/>
        </p:spPr>
        <p:txBody>
          <a:bodyPr wrap="square" lIns="18288" rIns="18288" tIns="0" bIns="0">
            <a:spAutoFit/>
          </a:bodyPr>
          <a:lstStyle/>
          <a:p>
            <a:pPr algn="l">
              <a:lnSpc>
                <a:spcPct val="110000"/>
              </a:lnSpc>
              <a:spcAft>
                <a:spcPts val="0"/>
              </a:spcAft>
              <a:defRPr sz="2000" b="0">
                <a:solidFill>
                  <a:srgbClr val="A4BAC6"/>
                </a:solidFill>
                <a:latin typeface="Aptos"/>
              </a:defRPr>
            </a:pPr>
            <a:r>
              <a:t>% of group; median across countries (UNAIDS)</a:t>
            </a:r>
          </a:p>
        </p:txBody>
      </p:sp>
      <p:sp>
        <p:nvSpPr>
          <p:cNvPr id="7" name="TextBox 6"/>
          <p:cNvSpPr txBox="1"/>
          <p:nvPr/>
        </p:nvSpPr>
        <p:spPr>
          <a:xfrm>
            <a:off x="777240" y="3666744"/>
            <a:ext cx="5330952" cy="566928"/>
          </a:xfrm>
          <a:prstGeom prst="rect">
            <a:avLst/>
          </a:prstGeom>
          <a:noFill/>
        </p:spPr>
        <p:txBody>
          <a:bodyPr wrap="square" lIns="18288" rIns="18288" tIns="0" bIns="0">
            <a:spAutoFit/>
          </a:bodyPr>
          <a:lstStyle/>
          <a:p>
            <a:pPr algn="l">
              <a:lnSpc>
                <a:spcPct val="110000"/>
              </a:lnSpc>
              <a:spcAft>
                <a:spcPts val="0"/>
              </a:spcAft>
              <a:defRPr sz="2300" b="0">
                <a:solidFill>
                  <a:srgbClr val="F4F7FA"/>
                </a:solidFill>
                <a:latin typeface="Aptos"/>
              </a:defRPr>
            </a:pPr>
            <a:r>
              <a:t>People who inject drugs</a:t>
            </a:r>
          </a:p>
        </p:txBody>
      </p:sp>
      <p:sp>
        <p:nvSpPr>
          <p:cNvPr id="8" name="Rectangle 7"/>
          <p:cNvSpPr/>
          <p:nvPr/>
        </p:nvSpPr>
        <p:spPr>
          <a:xfrm>
            <a:off x="6263640" y="3785615"/>
            <a:ext cx="6400799" cy="228600"/>
          </a:xfrm>
          <a:prstGeom prst="rect">
            <a:avLst/>
          </a:prstGeom>
          <a:solidFill>
            <a:srgbClr val="112E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263640" y="3785615"/>
            <a:ext cx="5440679" cy="228600"/>
          </a:xfrm>
          <a:prstGeom prst="rect">
            <a:avLst/>
          </a:prstGeom>
          <a:solidFill>
            <a:srgbClr val="C6A1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2829031" y="3666744"/>
            <a:ext cx="896112" cy="475488"/>
          </a:xfrm>
          <a:prstGeom prst="rect">
            <a:avLst/>
          </a:prstGeom>
          <a:noFill/>
        </p:spPr>
        <p:txBody>
          <a:bodyPr wrap="square" lIns="18288" rIns="18288" tIns="0" bIns="0">
            <a:spAutoFit/>
          </a:bodyPr>
          <a:lstStyle/>
          <a:p>
            <a:pPr algn="r">
              <a:lnSpc>
                <a:spcPct val="110000"/>
              </a:lnSpc>
              <a:spcAft>
                <a:spcPts val="0"/>
              </a:spcAft>
              <a:defRPr sz="2300" b="1">
                <a:solidFill>
                  <a:srgbClr val="C6A1DF"/>
                </a:solidFill>
                <a:latin typeface="Aptos"/>
              </a:defRPr>
            </a:pPr>
            <a:r>
              <a:t>17%</a:t>
            </a:r>
          </a:p>
        </p:txBody>
      </p:sp>
      <p:sp>
        <p:nvSpPr>
          <p:cNvPr id="11" name="TextBox 10"/>
          <p:cNvSpPr txBox="1"/>
          <p:nvPr/>
        </p:nvSpPr>
        <p:spPr>
          <a:xfrm>
            <a:off x="777240" y="4334256"/>
            <a:ext cx="5330952" cy="566928"/>
          </a:xfrm>
          <a:prstGeom prst="rect">
            <a:avLst/>
          </a:prstGeom>
          <a:noFill/>
        </p:spPr>
        <p:txBody>
          <a:bodyPr wrap="square" lIns="18288" rIns="18288" tIns="0" bIns="0">
            <a:spAutoFit/>
          </a:bodyPr>
          <a:lstStyle/>
          <a:p>
            <a:pPr algn="l">
              <a:lnSpc>
                <a:spcPct val="110000"/>
              </a:lnSpc>
              <a:spcAft>
                <a:spcPts val="0"/>
              </a:spcAft>
              <a:defRPr sz="2300" b="0">
                <a:solidFill>
                  <a:srgbClr val="F4F7FA"/>
                </a:solidFill>
                <a:latin typeface="Aptos"/>
              </a:defRPr>
            </a:pPr>
            <a:r>
              <a:t>Sex workers</a:t>
            </a:r>
          </a:p>
        </p:txBody>
      </p:sp>
      <p:sp>
        <p:nvSpPr>
          <p:cNvPr id="12" name="Rectangle 11"/>
          <p:cNvSpPr/>
          <p:nvPr/>
        </p:nvSpPr>
        <p:spPr>
          <a:xfrm>
            <a:off x="6263640" y="4453128"/>
            <a:ext cx="6400799" cy="228600"/>
          </a:xfrm>
          <a:prstGeom prst="rect">
            <a:avLst/>
          </a:prstGeom>
          <a:solidFill>
            <a:srgbClr val="112E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263640" y="4453128"/>
            <a:ext cx="4480559" cy="228600"/>
          </a:xfrm>
          <a:prstGeom prst="rect">
            <a:avLst/>
          </a:prstGeom>
          <a:solidFill>
            <a:srgbClr val="C6A1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2829031" y="4334256"/>
            <a:ext cx="896112" cy="475488"/>
          </a:xfrm>
          <a:prstGeom prst="rect">
            <a:avLst/>
          </a:prstGeom>
          <a:noFill/>
        </p:spPr>
        <p:txBody>
          <a:bodyPr wrap="square" lIns="18288" rIns="18288" tIns="0" bIns="0">
            <a:spAutoFit/>
          </a:bodyPr>
          <a:lstStyle/>
          <a:p>
            <a:pPr algn="r">
              <a:lnSpc>
                <a:spcPct val="110000"/>
              </a:lnSpc>
              <a:spcAft>
                <a:spcPts val="0"/>
              </a:spcAft>
              <a:defRPr sz="2300" b="1">
                <a:solidFill>
                  <a:srgbClr val="C6A1DF"/>
                </a:solidFill>
                <a:latin typeface="Aptos"/>
              </a:defRPr>
            </a:pPr>
            <a:r>
              <a:t>14%</a:t>
            </a:r>
          </a:p>
        </p:txBody>
      </p:sp>
      <p:sp>
        <p:nvSpPr>
          <p:cNvPr id="15" name="TextBox 14"/>
          <p:cNvSpPr txBox="1"/>
          <p:nvPr/>
        </p:nvSpPr>
        <p:spPr>
          <a:xfrm>
            <a:off x="777240" y="5001768"/>
            <a:ext cx="5330952" cy="566928"/>
          </a:xfrm>
          <a:prstGeom prst="rect">
            <a:avLst/>
          </a:prstGeom>
          <a:noFill/>
        </p:spPr>
        <p:txBody>
          <a:bodyPr wrap="square" lIns="18288" rIns="18288" tIns="0" bIns="0">
            <a:spAutoFit/>
          </a:bodyPr>
          <a:lstStyle/>
          <a:p>
            <a:pPr algn="l">
              <a:lnSpc>
                <a:spcPct val="110000"/>
              </a:lnSpc>
              <a:spcAft>
                <a:spcPts val="0"/>
              </a:spcAft>
              <a:defRPr sz="2300" b="0">
                <a:solidFill>
                  <a:srgbClr val="F4F7FA"/>
                </a:solidFill>
                <a:latin typeface="Aptos"/>
              </a:defRPr>
            </a:pPr>
            <a:r>
              <a:t>Transgender people</a:t>
            </a:r>
          </a:p>
        </p:txBody>
      </p:sp>
      <p:sp>
        <p:nvSpPr>
          <p:cNvPr id="16" name="Rectangle 15"/>
          <p:cNvSpPr/>
          <p:nvPr/>
        </p:nvSpPr>
        <p:spPr>
          <a:xfrm>
            <a:off x="6263640" y="5120640"/>
            <a:ext cx="6400799" cy="228600"/>
          </a:xfrm>
          <a:prstGeom prst="rect">
            <a:avLst/>
          </a:prstGeom>
          <a:solidFill>
            <a:srgbClr val="112E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6263640" y="5120640"/>
            <a:ext cx="3200399" cy="228600"/>
          </a:xfrm>
          <a:prstGeom prst="rect">
            <a:avLst/>
          </a:prstGeom>
          <a:solidFill>
            <a:srgbClr val="C6A1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829031" y="5001768"/>
            <a:ext cx="896112" cy="475488"/>
          </a:xfrm>
          <a:prstGeom prst="rect">
            <a:avLst/>
          </a:prstGeom>
          <a:noFill/>
        </p:spPr>
        <p:txBody>
          <a:bodyPr wrap="square" lIns="18288" rIns="18288" tIns="0" bIns="0">
            <a:spAutoFit/>
          </a:bodyPr>
          <a:lstStyle/>
          <a:p>
            <a:pPr algn="r">
              <a:lnSpc>
                <a:spcPct val="110000"/>
              </a:lnSpc>
              <a:spcAft>
                <a:spcPts val="0"/>
              </a:spcAft>
              <a:defRPr sz="2300" b="1">
                <a:solidFill>
                  <a:srgbClr val="C6A1DF"/>
                </a:solidFill>
                <a:latin typeface="Aptos"/>
              </a:defRPr>
            </a:pPr>
            <a:r>
              <a:t>10%</a:t>
            </a:r>
          </a:p>
        </p:txBody>
      </p:sp>
      <p:sp>
        <p:nvSpPr>
          <p:cNvPr id="19" name="TextBox 18"/>
          <p:cNvSpPr txBox="1"/>
          <p:nvPr/>
        </p:nvSpPr>
        <p:spPr>
          <a:xfrm>
            <a:off x="777240" y="5669279"/>
            <a:ext cx="5330952" cy="566928"/>
          </a:xfrm>
          <a:prstGeom prst="rect">
            <a:avLst/>
          </a:prstGeom>
          <a:noFill/>
        </p:spPr>
        <p:txBody>
          <a:bodyPr wrap="square" lIns="18288" rIns="18288" tIns="0" bIns="0">
            <a:spAutoFit/>
          </a:bodyPr>
          <a:lstStyle/>
          <a:p>
            <a:pPr algn="l">
              <a:lnSpc>
                <a:spcPct val="110000"/>
              </a:lnSpc>
              <a:spcAft>
                <a:spcPts val="0"/>
              </a:spcAft>
              <a:defRPr sz="2300" b="0">
                <a:solidFill>
                  <a:srgbClr val="F4F7FA"/>
                </a:solidFill>
                <a:latin typeface="Aptos"/>
              </a:defRPr>
            </a:pPr>
            <a:r>
              <a:t>Men who have sex with men</a:t>
            </a:r>
          </a:p>
        </p:txBody>
      </p:sp>
      <p:sp>
        <p:nvSpPr>
          <p:cNvPr id="20" name="Rectangle 19"/>
          <p:cNvSpPr/>
          <p:nvPr/>
        </p:nvSpPr>
        <p:spPr>
          <a:xfrm>
            <a:off x="6263640" y="5788151"/>
            <a:ext cx="6400799" cy="228600"/>
          </a:xfrm>
          <a:prstGeom prst="rect">
            <a:avLst/>
          </a:prstGeom>
          <a:solidFill>
            <a:srgbClr val="112E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6263640" y="5788151"/>
            <a:ext cx="3008376" cy="228600"/>
          </a:xfrm>
          <a:prstGeom prst="rect">
            <a:avLst/>
          </a:prstGeom>
          <a:solidFill>
            <a:srgbClr val="C6A1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2829031" y="5669279"/>
            <a:ext cx="896112" cy="475488"/>
          </a:xfrm>
          <a:prstGeom prst="rect">
            <a:avLst/>
          </a:prstGeom>
          <a:noFill/>
        </p:spPr>
        <p:txBody>
          <a:bodyPr wrap="square" lIns="18288" rIns="18288" tIns="0" bIns="0">
            <a:spAutoFit/>
          </a:bodyPr>
          <a:lstStyle/>
          <a:p>
            <a:pPr algn="r">
              <a:lnSpc>
                <a:spcPct val="110000"/>
              </a:lnSpc>
              <a:spcAft>
                <a:spcPts val="0"/>
              </a:spcAft>
              <a:defRPr sz="2300" b="1">
                <a:solidFill>
                  <a:srgbClr val="C6A1DF"/>
                </a:solidFill>
                <a:latin typeface="Aptos"/>
              </a:defRPr>
            </a:pPr>
            <a:r>
              <a:t>9.4%</a:t>
            </a:r>
          </a:p>
        </p:txBody>
      </p:sp>
      <p:sp>
        <p:nvSpPr>
          <p:cNvPr id="23" name="Rectangle 22"/>
          <p:cNvSpPr/>
          <p:nvPr/>
        </p:nvSpPr>
        <p:spPr>
          <a:xfrm>
            <a:off x="731520" y="6995160"/>
            <a:ext cx="41148" cy="457200"/>
          </a:xfrm>
          <a:prstGeom prst="rect">
            <a:avLst/>
          </a:prstGeom>
          <a:solidFill>
            <a:srgbClr val="C6A1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960120" y="6986016"/>
            <a:ext cx="12801600" cy="640080"/>
          </a:xfrm>
          <a:prstGeom prst="rect">
            <a:avLst/>
          </a:prstGeom>
          <a:noFill/>
        </p:spPr>
        <p:txBody>
          <a:bodyPr wrap="square" lIns="18288" rIns="18288" tIns="0" bIns="0">
            <a:spAutoFit/>
          </a:bodyPr>
          <a:lstStyle/>
          <a:p>
            <a:pPr algn="l">
              <a:lnSpc>
                <a:spcPct val="110000"/>
              </a:lnSpc>
              <a:spcAft>
                <a:spcPts val="0"/>
              </a:spcAft>
              <a:defRPr sz="2200" b="0">
                <a:solidFill>
                  <a:srgbClr val="C6A1DF"/>
                </a:solidFill>
                <a:latin typeface="Aptos"/>
              </a:defRPr>
            </a:pPr>
            <a:r>
              <a:t>Median stigmatising attitudes across 42 countries: 47%.</a:t>
            </a:r>
          </a:p>
        </p:txBody>
      </p:sp>
      <p:sp>
        <p:nvSpPr>
          <p:cNvPr id="25" name="TextBox 24"/>
          <p:cNvSpPr txBox="1"/>
          <p:nvPr/>
        </p:nvSpPr>
        <p:spPr>
          <a:xfrm>
            <a:off x="731520" y="7680960"/>
            <a:ext cx="11795760" cy="310896"/>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[08] UNAIDS  |  [09] PLOS ONE</a:t>
            </a:r>
          </a:p>
        </p:txBody>
      </p:sp>
      <p:sp>
        <p:nvSpPr>
          <p:cNvPr id="26" name="TextBox 25"/>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08 / 29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49C7CA"/>
                </a:solidFill>
                <a:latin typeface="Aptos"/>
              </a:defRPr>
            </a:pPr>
            <a:r>
              <a:t>PREVENTING EXPOSURE</a:t>
            </a:r>
          </a:p>
        </p:txBody>
      </p:sp>
      <p:sp>
        <p:nvSpPr>
          <p:cNvPr id="3" name="TextBox 2"/>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Preventing exposure: what works</a:t>
            </a:r>
          </a:p>
        </p:txBody>
      </p:sp>
      <p:cxnSp>
        <p:nvCxnSpPr>
          <p:cNvPr id="4" name="Connector 3"/>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777240" y="2423160"/>
            <a:ext cx="6035040" cy="886968"/>
          </a:xfrm>
          <a:prstGeom prst="rect">
            <a:avLst/>
          </a:prstGeom>
          <a:noFill/>
        </p:spPr>
        <p:txBody>
          <a:bodyPr wrap="square" lIns="18288" rIns="18288" tIns="0" bIns="0">
            <a:spAutoFit/>
          </a:bodyPr>
          <a:lstStyle/>
          <a:p>
            <a:pPr algn="l">
              <a:lnSpc>
                <a:spcPct val="110000"/>
              </a:lnSpc>
              <a:spcAft>
                <a:spcPts val="0"/>
              </a:spcAft>
              <a:defRPr sz="4900" b="1">
                <a:solidFill>
                  <a:srgbClr val="49C7CA"/>
                </a:solidFill>
                <a:latin typeface="Aptos"/>
              </a:defRPr>
            </a:pPr>
            <a:r>
              <a:t>~80%</a:t>
            </a:r>
          </a:p>
        </p:txBody>
      </p:sp>
      <p:sp>
        <p:nvSpPr>
          <p:cNvPr id="6" name="TextBox 5"/>
          <p:cNvSpPr txBox="1"/>
          <p:nvPr/>
        </p:nvSpPr>
        <p:spPr>
          <a:xfrm>
            <a:off x="777240" y="3483863"/>
            <a:ext cx="6035040" cy="1005840"/>
          </a:xfrm>
          <a:prstGeom prst="rect">
            <a:avLst/>
          </a:prstGeom>
          <a:noFill/>
        </p:spPr>
        <p:txBody>
          <a:bodyPr wrap="square" lIns="18288" rIns="18288" tIns="0" bIns="0">
            <a:spAutoFit/>
          </a:bodyPr>
          <a:lstStyle/>
          <a:p>
            <a:pPr algn="l">
              <a:lnSpc>
                <a:spcPct val="110000"/>
              </a:lnSpc>
              <a:spcAft>
                <a:spcPts val="0"/>
              </a:spcAft>
              <a:defRPr sz="2100" b="0">
                <a:solidFill>
                  <a:srgbClr val="F4F7FA"/>
                </a:solidFill>
                <a:latin typeface="Aptos"/>
              </a:defRPr>
            </a:pPr>
            <a:r>
              <a:t>Fewer infections with consistent</a:t>
            </a:r>
          </a:p>
          <a:p>
            <a:pPr algn="l">
              <a:lnSpc>
                <a:spcPct val="110000"/>
              </a:lnSpc>
              <a:spcAft>
                <a:spcPts val="0"/>
              </a:spcAft>
              <a:defRPr sz="2100" b="0">
                <a:solidFill>
                  <a:srgbClr val="F4F7FA"/>
                </a:solidFill>
                <a:latin typeface="Aptos"/>
              </a:defRPr>
            </a:pPr>
            <a:r>
              <a:t>condom use (Cochrane review)</a:t>
            </a:r>
          </a:p>
        </p:txBody>
      </p:sp>
      <p:sp>
        <p:nvSpPr>
          <p:cNvPr id="7" name="TextBox 6"/>
          <p:cNvSpPr txBox="1"/>
          <p:nvPr/>
        </p:nvSpPr>
        <p:spPr>
          <a:xfrm>
            <a:off x="7772400" y="2423160"/>
            <a:ext cx="6035040" cy="886968"/>
          </a:xfrm>
          <a:prstGeom prst="rect">
            <a:avLst/>
          </a:prstGeom>
          <a:noFill/>
        </p:spPr>
        <p:txBody>
          <a:bodyPr wrap="square" lIns="18288" rIns="18288" tIns="0" bIns="0">
            <a:spAutoFit/>
          </a:bodyPr>
          <a:lstStyle/>
          <a:p>
            <a:pPr algn="l">
              <a:lnSpc>
                <a:spcPct val="110000"/>
              </a:lnSpc>
              <a:spcAft>
                <a:spcPts val="0"/>
              </a:spcAft>
              <a:defRPr sz="4900" b="1">
                <a:solidFill>
                  <a:srgbClr val="94ABF5"/>
                </a:solidFill>
                <a:latin typeface="Aptos"/>
              </a:defRPr>
            </a:pPr>
            <a:r>
              <a:t>2 of 32</a:t>
            </a:r>
          </a:p>
        </p:txBody>
      </p:sp>
      <p:sp>
        <p:nvSpPr>
          <p:cNvPr id="8" name="TextBox 7"/>
          <p:cNvSpPr txBox="1"/>
          <p:nvPr/>
        </p:nvSpPr>
        <p:spPr>
          <a:xfrm>
            <a:off x="7772400" y="3483863"/>
            <a:ext cx="6035040" cy="1005840"/>
          </a:xfrm>
          <a:prstGeom prst="rect">
            <a:avLst/>
          </a:prstGeom>
          <a:noFill/>
        </p:spPr>
        <p:txBody>
          <a:bodyPr wrap="square" lIns="18288" rIns="18288" tIns="0" bIns="0">
            <a:spAutoFit/>
          </a:bodyPr>
          <a:lstStyle/>
          <a:p>
            <a:pPr algn="l">
              <a:lnSpc>
                <a:spcPct val="110000"/>
              </a:lnSpc>
              <a:spcAft>
                <a:spcPts val="0"/>
              </a:spcAft>
              <a:defRPr sz="2100" b="0">
                <a:solidFill>
                  <a:srgbClr val="F4F7FA"/>
                </a:solidFill>
                <a:latin typeface="Aptos"/>
              </a:defRPr>
            </a:pPr>
            <a:r>
              <a:t>Countries met the 2025 opioid therapy target;</a:t>
            </a:r>
          </a:p>
          <a:p>
            <a:pPr algn="l">
              <a:lnSpc>
                <a:spcPct val="110000"/>
              </a:lnSpc>
              <a:spcAft>
                <a:spcPts val="0"/>
              </a:spcAft>
              <a:defRPr sz="2100" b="0">
                <a:solidFill>
                  <a:srgbClr val="F4F7FA"/>
                </a:solidFill>
                <a:latin typeface="Aptos"/>
              </a:defRPr>
            </a:pPr>
            <a:r>
              <a:t>13 of 35 met the needle target (UNAIDS 2025)</a:t>
            </a:r>
          </a:p>
        </p:txBody>
      </p:sp>
      <p:sp>
        <p:nvSpPr>
          <p:cNvPr id="9" name="TextBox 8"/>
          <p:cNvSpPr txBox="1"/>
          <p:nvPr/>
        </p:nvSpPr>
        <p:spPr>
          <a:xfrm>
            <a:off x="777240" y="4937760"/>
            <a:ext cx="6035040" cy="886968"/>
          </a:xfrm>
          <a:prstGeom prst="rect">
            <a:avLst/>
          </a:prstGeom>
          <a:noFill/>
        </p:spPr>
        <p:txBody>
          <a:bodyPr wrap="square" lIns="18288" rIns="18288" tIns="0" bIns="0">
            <a:spAutoFit/>
          </a:bodyPr>
          <a:lstStyle/>
          <a:p>
            <a:pPr algn="l">
              <a:lnSpc>
                <a:spcPct val="110000"/>
              </a:lnSpc>
              <a:spcAft>
                <a:spcPts val="0"/>
              </a:spcAft>
              <a:defRPr sz="4900" b="1">
                <a:solidFill>
                  <a:srgbClr val="F28E80"/>
                </a:solidFill>
                <a:latin typeface="Aptos"/>
              </a:defRPr>
            </a:pPr>
            <a:r>
              <a:t>&gt;90%</a:t>
            </a:r>
          </a:p>
        </p:txBody>
      </p:sp>
      <p:sp>
        <p:nvSpPr>
          <p:cNvPr id="10" name="TextBox 9"/>
          <p:cNvSpPr txBox="1"/>
          <p:nvPr/>
        </p:nvSpPr>
        <p:spPr>
          <a:xfrm>
            <a:off x="777240" y="5998464"/>
            <a:ext cx="6035040" cy="1005840"/>
          </a:xfrm>
          <a:prstGeom prst="rect">
            <a:avLst/>
          </a:prstGeom>
          <a:noFill/>
        </p:spPr>
        <p:txBody>
          <a:bodyPr wrap="square" lIns="18288" rIns="18288" tIns="0" bIns="0">
            <a:spAutoFit/>
          </a:bodyPr>
          <a:lstStyle/>
          <a:p>
            <a:pPr algn="l">
              <a:lnSpc>
                <a:spcPct val="110000"/>
              </a:lnSpc>
              <a:spcAft>
                <a:spcPts val="0"/>
              </a:spcAft>
              <a:defRPr sz="2100" b="0">
                <a:solidFill>
                  <a:srgbClr val="F4F7FA"/>
                </a:solidFill>
                <a:latin typeface="Aptos"/>
              </a:defRPr>
            </a:pPr>
            <a:r>
              <a:t>Cut in condom funding in some countries;</a:t>
            </a:r>
          </a:p>
          <a:p>
            <a:pPr algn="l">
              <a:lnSpc>
                <a:spcPct val="110000"/>
              </a:lnSpc>
              <a:spcAft>
                <a:spcPts val="0"/>
              </a:spcAft>
              <a:defRPr sz="2100" b="0">
                <a:solidFill>
                  <a:srgbClr val="F4F7FA"/>
                </a:solidFill>
                <a:latin typeface="Aptos"/>
              </a:defRPr>
            </a:pPr>
            <a:r>
              <a:t>education is needed (UNAIDS 2026)</a:t>
            </a:r>
          </a:p>
        </p:txBody>
      </p:sp>
      <p:sp>
        <p:nvSpPr>
          <p:cNvPr id="11" name="TextBox 10"/>
          <p:cNvSpPr txBox="1"/>
          <p:nvPr/>
        </p:nvSpPr>
        <p:spPr>
          <a:xfrm>
            <a:off x="7772400" y="4937760"/>
            <a:ext cx="6035040" cy="886968"/>
          </a:xfrm>
          <a:prstGeom prst="rect">
            <a:avLst/>
          </a:prstGeom>
          <a:noFill/>
        </p:spPr>
        <p:txBody>
          <a:bodyPr wrap="square" lIns="18288" rIns="18288" tIns="0" bIns="0">
            <a:spAutoFit/>
          </a:bodyPr>
          <a:lstStyle/>
          <a:p>
            <a:pPr algn="l">
              <a:lnSpc>
                <a:spcPct val="110000"/>
              </a:lnSpc>
              <a:spcAft>
                <a:spcPts val="0"/>
              </a:spcAft>
              <a:defRPr sz="4900" b="1">
                <a:solidFill>
                  <a:srgbClr val="C6A1DF"/>
                </a:solidFill>
                <a:latin typeface="Aptos"/>
              </a:defRPr>
            </a:pPr>
            <a:r>
              <a:t>4.8 million</a:t>
            </a:r>
          </a:p>
        </p:txBody>
      </p:sp>
      <p:sp>
        <p:nvSpPr>
          <p:cNvPr id="12" name="TextBox 11"/>
          <p:cNvSpPr txBox="1"/>
          <p:nvPr/>
        </p:nvSpPr>
        <p:spPr>
          <a:xfrm>
            <a:off x="7772400" y="5998464"/>
            <a:ext cx="6035040" cy="1005840"/>
          </a:xfrm>
          <a:prstGeom prst="rect">
            <a:avLst/>
          </a:prstGeom>
          <a:noFill/>
        </p:spPr>
        <p:txBody>
          <a:bodyPr wrap="square" lIns="18288" rIns="18288" tIns="0" bIns="0">
            <a:spAutoFit/>
          </a:bodyPr>
          <a:lstStyle/>
          <a:p>
            <a:pPr algn="l">
              <a:lnSpc>
                <a:spcPct val="110000"/>
              </a:lnSpc>
              <a:spcAft>
                <a:spcPts val="0"/>
              </a:spcAft>
              <a:defRPr sz="2100" b="0">
                <a:solidFill>
                  <a:srgbClr val="F4F7FA"/>
                </a:solidFill>
                <a:latin typeface="Aptos"/>
              </a:defRPr>
            </a:pPr>
            <a:r>
              <a:t>Child infections averted by mother-to-child</a:t>
            </a:r>
          </a:p>
          <a:p>
            <a:pPr algn="l">
              <a:lnSpc>
                <a:spcPct val="110000"/>
              </a:lnSpc>
              <a:spcAft>
                <a:spcPts val="0"/>
              </a:spcAft>
              <a:defRPr sz="2100" b="0">
                <a:solidFill>
                  <a:srgbClr val="F4F7FA"/>
                </a:solidFill>
                <a:latin typeface="Aptos"/>
              </a:defRPr>
            </a:pPr>
            <a:r>
              <a:t>programmes (UNAIDS 2026)</a:t>
            </a:r>
          </a:p>
        </p:txBody>
      </p:sp>
      <p:sp>
        <p:nvSpPr>
          <p:cNvPr id="13" name="TextBox 12"/>
          <p:cNvSpPr txBox="1"/>
          <p:nvPr/>
        </p:nvSpPr>
        <p:spPr>
          <a:xfrm>
            <a:off x="731520" y="7680960"/>
            <a:ext cx="11795760" cy="310896"/>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[10] Cochrane  |  [13] UNAIDS  |  [14] UNAIDS  |  [15] UNAIDS</a:t>
            </a:r>
          </a:p>
        </p:txBody>
      </p:sp>
      <p:sp>
        <p:nvSpPr>
          <p:cNvPr id="14" name="TextBox 13"/>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09 / 29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49C7CA"/>
                </a:solidFill>
                <a:latin typeface="Aptos"/>
              </a:defRPr>
            </a:pPr>
            <a:r>
              <a:t>CONDOMS</a:t>
            </a:r>
          </a:p>
        </p:txBody>
      </p:sp>
      <p:sp>
        <p:nvSpPr>
          <p:cNvPr id="3" name="TextBox 2"/>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Condoms: effective when used consistently</a:t>
            </a:r>
          </a:p>
        </p:txBody>
      </p:sp>
      <p:cxnSp>
        <p:nvCxnSpPr>
          <p:cNvPr id="4" name="Connector 3"/>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777240" y="2221992"/>
            <a:ext cx="13075920" cy="502920"/>
          </a:xfrm>
          <a:prstGeom prst="rect">
            <a:avLst/>
          </a:prstGeom>
          <a:noFill/>
        </p:spPr>
        <p:txBody>
          <a:bodyPr wrap="square" lIns="18288" rIns="18288" tIns="0" bIns="0">
            <a:spAutoFit/>
          </a:bodyPr>
          <a:lstStyle/>
          <a:p>
            <a:pPr algn="l">
              <a:lnSpc>
                <a:spcPct val="110000"/>
              </a:lnSpc>
              <a:spcAft>
                <a:spcPts val="0"/>
              </a:spcAft>
              <a:defRPr sz="2400" b="1">
                <a:solidFill>
                  <a:srgbClr val="49C7CA"/>
                </a:solidFill>
                <a:latin typeface="Aptos"/>
              </a:defRPr>
            </a:pPr>
            <a:r>
              <a:t>Reduction in HIV risk with consistent condom use (%, CDC)</a:t>
            </a:r>
          </a:p>
        </p:txBody>
      </p:sp>
      <p:sp>
        <p:nvSpPr>
          <p:cNvPr id="6" name="TextBox 5"/>
          <p:cNvSpPr txBox="1"/>
          <p:nvPr/>
        </p:nvSpPr>
        <p:spPr>
          <a:xfrm>
            <a:off x="777240" y="3017520"/>
            <a:ext cx="3136392" cy="566928"/>
          </a:xfrm>
          <a:prstGeom prst="rect">
            <a:avLst/>
          </a:prstGeom>
          <a:noFill/>
        </p:spPr>
        <p:txBody>
          <a:bodyPr wrap="square" lIns="18288" rIns="18288" tIns="0" bIns="0">
            <a:spAutoFit/>
          </a:bodyPr>
          <a:lstStyle/>
          <a:p>
            <a:pPr algn="l">
              <a:lnSpc>
                <a:spcPct val="110000"/>
              </a:lnSpc>
              <a:spcAft>
                <a:spcPts val="0"/>
              </a:spcAft>
              <a:defRPr sz="2000" b="0">
                <a:solidFill>
                  <a:srgbClr val="F4F7FA"/>
                </a:solidFill>
                <a:latin typeface="Aptos"/>
              </a:defRPr>
            </a:pPr>
            <a:r>
              <a:t>Heterosexual sex</a:t>
            </a:r>
          </a:p>
        </p:txBody>
      </p:sp>
      <p:sp>
        <p:nvSpPr>
          <p:cNvPr id="7" name="Rectangle 6"/>
          <p:cNvSpPr/>
          <p:nvPr/>
        </p:nvSpPr>
        <p:spPr>
          <a:xfrm>
            <a:off x="4069080" y="3136391"/>
            <a:ext cx="3566159" cy="228600"/>
          </a:xfrm>
          <a:prstGeom prst="rect">
            <a:avLst/>
          </a:prstGeom>
          <a:solidFill>
            <a:srgbClr val="112E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4069080" y="3136391"/>
            <a:ext cx="2852927" cy="228600"/>
          </a:xfrm>
          <a:prstGeom prst="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99831" y="3017520"/>
            <a:ext cx="896112" cy="475488"/>
          </a:xfrm>
          <a:prstGeom prst="rect">
            <a:avLst/>
          </a:prstGeom>
          <a:noFill/>
        </p:spPr>
        <p:txBody>
          <a:bodyPr wrap="square" lIns="18288" rIns="18288" tIns="0" bIns="0">
            <a:spAutoFit/>
          </a:bodyPr>
          <a:lstStyle/>
          <a:p>
            <a:pPr algn="r">
              <a:lnSpc>
                <a:spcPct val="110000"/>
              </a:lnSpc>
              <a:spcAft>
                <a:spcPts val="0"/>
              </a:spcAft>
              <a:defRPr sz="2000" b="1">
                <a:solidFill>
                  <a:srgbClr val="49C7CA"/>
                </a:solidFill>
                <a:latin typeface="Aptos"/>
              </a:defRPr>
            </a:pPr>
            <a:r>
              <a:t>80%</a:t>
            </a:r>
          </a:p>
        </p:txBody>
      </p:sp>
      <p:sp>
        <p:nvSpPr>
          <p:cNvPr id="10" name="TextBox 9"/>
          <p:cNvSpPr txBox="1"/>
          <p:nvPr/>
        </p:nvSpPr>
        <p:spPr>
          <a:xfrm>
            <a:off x="777240" y="3721608"/>
            <a:ext cx="3136392" cy="566928"/>
          </a:xfrm>
          <a:prstGeom prst="rect">
            <a:avLst/>
          </a:prstGeom>
          <a:noFill/>
        </p:spPr>
        <p:txBody>
          <a:bodyPr wrap="square" lIns="18288" rIns="18288" tIns="0" bIns="0">
            <a:spAutoFit/>
          </a:bodyPr>
          <a:lstStyle/>
          <a:p>
            <a:pPr algn="l">
              <a:lnSpc>
                <a:spcPct val="110000"/>
              </a:lnSpc>
              <a:spcAft>
                <a:spcPts val="0"/>
              </a:spcAft>
              <a:defRPr sz="2000" b="0">
                <a:solidFill>
                  <a:srgbClr val="F4F7FA"/>
                </a:solidFill>
                <a:latin typeface="Aptos"/>
              </a:defRPr>
            </a:pPr>
            <a:r>
              <a:t>Receptive anal sex</a:t>
            </a:r>
          </a:p>
        </p:txBody>
      </p:sp>
      <p:sp>
        <p:nvSpPr>
          <p:cNvPr id="11" name="Rectangle 10"/>
          <p:cNvSpPr/>
          <p:nvPr/>
        </p:nvSpPr>
        <p:spPr>
          <a:xfrm>
            <a:off x="4069080" y="3840480"/>
            <a:ext cx="3566159" cy="228600"/>
          </a:xfrm>
          <a:prstGeom prst="rect">
            <a:avLst/>
          </a:prstGeom>
          <a:solidFill>
            <a:srgbClr val="112E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12" name="Connector 11"/>
          <p:cNvCxnSpPr/>
          <p:nvPr/>
        </p:nvCxnSpPr>
        <p:spPr>
          <a:xfrm>
            <a:off x="6636715" y="3954780"/>
            <a:ext cx="677570" cy="0"/>
          </a:xfrm>
          <a:prstGeom prst="line">
            <a:avLst/>
          </a:prstGeom>
          <a:ln w="63500">
            <a:solidFill>
              <a:srgbClr val="49C7C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6636715" y="3785616"/>
            <a:ext cx="0" cy="338328"/>
          </a:xfrm>
          <a:prstGeom prst="line">
            <a:avLst/>
          </a:prstGeom>
          <a:ln w="25400">
            <a:solidFill>
              <a:srgbClr val="49C7CA"/>
            </a:solidFill>
          </a:ln>
        </p:spPr>
        <p:style>
          <a:lnRef idx="2">
            <a:schemeClr val="accent1"/>
          </a:lnRef>
          <a:fillRef idx="0">
            <a:schemeClr val="accent1"/>
          </a:fillRef>
          <a:effectRef idx="1">
            <a:schemeClr val="accent1"/>
          </a:effectRef>
          <a:fontRef idx="minor">
            <a:schemeClr val="tx1"/>
          </a:fontRef>
        </p:style>
      </p:cxnSp>
      <p:cxnSp>
        <p:nvCxnSpPr>
          <p:cNvPr id="14" name="Connector 13"/>
          <p:cNvCxnSpPr/>
          <p:nvPr/>
        </p:nvCxnSpPr>
        <p:spPr>
          <a:xfrm>
            <a:off x="7314285" y="3785616"/>
            <a:ext cx="0" cy="338328"/>
          </a:xfrm>
          <a:prstGeom prst="line">
            <a:avLst/>
          </a:prstGeom>
          <a:ln w="25400">
            <a:solidFill>
              <a:srgbClr val="49C7CA"/>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7799831" y="3721608"/>
            <a:ext cx="896112" cy="475488"/>
          </a:xfrm>
          <a:prstGeom prst="rect">
            <a:avLst/>
          </a:prstGeom>
          <a:noFill/>
        </p:spPr>
        <p:txBody>
          <a:bodyPr wrap="square" lIns="18288" rIns="18288" tIns="0" bIns="0">
            <a:spAutoFit/>
          </a:bodyPr>
          <a:lstStyle/>
          <a:p>
            <a:pPr algn="r">
              <a:lnSpc>
                <a:spcPct val="110000"/>
              </a:lnSpc>
              <a:spcAft>
                <a:spcPts val="0"/>
              </a:spcAft>
              <a:defRPr sz="2000" b="1">
                <a:solidFill>
                  <a:srgbClr val="49C7CA"/>
                </a:solidFill>
                <a:latin typeface="Aptos"/>
              </a:defRPr>
            </a:pPr>
            <a:r>
              <a:t>72-91%</a:t>
            </a:r>
          </a:p>
        </p:txBody>
      </p:sp>
      <p:sp>
        <p:nvSpPr>
          <p:cNvPr id="16" name="TextBox 15"/>
          <p:cNvSpPr txBox="1"/>
          <p:nvPr/>
        </p:nvSpPr>
        <p:spPr>
          <a:xfrm>
            <a:off x="777240" y="4425696"/>
            <a:ext cx="3136392" cy="566928"/>
          </a:xfrm>
          <a:prstGeom prst="rect">
            <a:avLst/>
          </a:prstGeom>
          <a:noFill/>
        </p:spPr>
        <p:txBody>
          <a:bodyPr wrap="square" lIns="18288" rIns="18288" tIns="0" bIns="0">
            <a:spAutoFit/>
          </a:bodyPr>
          <a:lstStyle/>
          <a:p>
            <a:pPr algn="l">
              <a:lnSpc>
                <a:spcPct val="110000"/>
              </a:lnSpc>
              <a:spcAft>
                <a:spcPts val="0"/>
              </a:spcAft>
              <a:defRPr sz="2000" b="0">
                <a:solidFill>
                  <a:srgbClr val="F4F7FA"/>
                </a:solidFill>
                <a:latin typeface="Aptos"/>
              </a:defRPr>
            </a:pPr>
            <a:r>
              <a:t>Insertive anal sex</a:t>
            </a:r>
          </a:p>
        </p:txBody>
      </p:sp>
      <p:sp>
        <p:nvSpPr>
          <p:cNvPr id="17" name="Rectangle 16"/>
          <p:cNvSpPr/>
          <p:nvPr/>
        </p:nvSpPr>
        <p:spPr>
          <a:xfrm>
            <a:off x="4069080" y="4544568"/>
            <a:ext cx="3566159" cy="228600"/>
          </a:xfrm>
          <a:prstGeom prst="rect">
            <a:avLst/>
          </a:prstGeom>
          <a:solidFill>
            <a:srgbClr val="112E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4069080" y="4544568"/>
            <a:ext cx="2246680" cy="228600"/>
          </a:xfrm>
          <a:prstGeom prst="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99831" y="4425696"/>
            <a:ext cx="896112" cy="475488"/>
          </a:xfrm>
          <a:prstGeom prst="rect">
            <a:avLst/>
          </a:prstGeom>
          <a:noFill/>
        </p:spPr>
        <p:txBody>
          <a:bodyPr wrap="square" lIns="18288" rIns="18288" tIns="0" bIns="0">
            <a:spAutoFit/>
          </a:bodyPr>
          <a:lstStyle/>
          <a:p>
            <a:pPr algn="r">
              <a:lnSpc>
                <a:spcPct val="110000"/>
              </a:lnSpc>
              <a:spcAft>
                <a:spcPts val="0"/>
              </a:spcAft>
              <a:defRPr sz="2000" b="1">
                <a:solidFill>
                  <a:srgbClr val="49C7CA"/>
                </a:solidFill>
                <a:latin typeface="Aptos"/>
              </a:defRPr>
            </a:pPr>
            <a:r>
              <a:t>63%</a:t>
            </a:r>
          </a:p>
        </p:txBody>
      </p:sp>
      <p:sp>
        <p:nvSpPr>
          <p:cNvPr id="20" name="TextBox 19"/>
          <p:cNvSpPr txBox="1"/>
          <p:nvPr/>
        </p:nvSpPr>
        <p:spPr>
          <a:xfrm>
            <a:off x="9509760" y="2907792"/>
            <a:ext cx="4297680" cy="758952"/>
          </a:xfrm>
          <a:prstGeom prst="rect">
            <a:avLst/>
          </a:prstGeom>
          <a:noFill/>
        </p:spPr>
        <p:txBody>
          <a:bodyPr wrap="square" lIns="18288" rIns="18288" tIns="0" bIns="0">
            <a:spAutoFit/>
          </a:bodyPr>
          <a:lstStyle/>
          <a:p>
            <a:pPr algn="l">
              <a:lnSpc>
                <a:spcPct val="110000"/>
              </a:lnSpc>
              <a:spcAft>
                <a:spcPts val="0"/>
              </a:spcAft>
              <a:defRPr sz="2100" b="1">
                <a:solidFill>
                  <a:srgbClr val="94ABF5"/>
                </a:solidFill>
                <a:latin typeface="Aptos"/>
              </a:defRPr>
            </a:pPr>
            <a:r>
              <a:t>HIV infection in partners</a:t>
            </a:r>
          </a:p>
          <a:p>
            <a:pPr algn="l">
              <a:lnSpc>
                <a:spcPct val="110000"/>
              </a:lnSpc>
              <a:spcAft>
                <a:spcPts val="0"/>
              </a:spcAft>
              <a:defRPr sz="2100" b="1">
                <a:solidFill>
                  <a:srgbClr val="94ABF5"/>
                </a:solidFill>
                <a:latin typeface="Aptos"/>
              </a:defRPr>
            </a:pPr>
            <a:r>
              <a:t>of people with HIV</a:t>
            </a:r>
          </a:p>
        </p:txBody>
      </p:sp>
      <p:sp>
        <p:nvSpPr>
          <p:cNvPr id="21" name="TextBox 20"/>
          <p:cNvSpPr txBox="1"/>
          <p:nvPr/>
        </p:nvSpPr>
        <p:spPr>
          <a:xfrm>
            <a:off x="9509760" y="3977639"/>
            <a:ext cx="3063240" cy="438912"/>
          </a:xfrm>
          <a:prstGeom prst="rect">
            <a:avLst/>
          </a:prstGeom>
          <a:noFill/>
        </p:spPr>
        <p:txBody>
          <a:bodyPr wrap="square" lIns="18288" rIns="18288" tIns="0" bIns="0">
            <a:spAutoFit/>
          </a:bodyPr>
          <a:lstStyle/>
          <a:p>
            <a:pPr algn="l">
              <a:lnSpc>
                <a:spcPct val="110000"/>
              </a:lnSpc>
              <a:spcAft>
                <a:spcPts val="0"/>
              </a:spcAft>
              <a:defRPr sz="2000" b="0">
                <a:solidFill>
                  <a:srgbClr val="F4F7FA"/>
                </a:solidFill>
                <a:latin typeface="Aptos"/>
              </a:defRPr>
            </a:pPr>
            <a:r>
              <a:t>Consistent use</a:t>
            </a:r>
          </a:p>
        </p:txBody>
      </p:sp>
      <p:sp>
        <p:nvSpPr>
          <p:cNvPr id="22" name="TextBox 21"/>
          <p:cNvSpPr txBox="1"/>
          <p:nvPr/>
        </p:nvSpPr>
        <p:spPr>
          <a:xfrm>
            <a:off x="12646152" y="3931920"/>
            <a:ext cx="1097280" cy="548640"/>
          </a:xfrm>
          <a:prstGeom prst="rect">
            <a:avLst/>
          </a:prstGeom>
          <a:noFill/>
        </p:spPr>
        <p:txBody>
          <a:bodyPr wrap="square" lIns="18288" rIns="18288" tIns="0" bIns="0">
            <a:spAutoFit/>
          </a:bodyPr>
          <a:lstStyle/>
          <a:p>
            <a:pPr algn="l">
              <a:lnSpc>
                <a:spcPct val="110000"/>
              </a:lnSpc>
              <a:spcAft>
                <a:spcPts val="0"/>
              </a:spcAft>
              <a:defRPr sz="3000" b="1">
                <a:solidFill>
                  <a:srgbClr val="49C7CA"/>
                </a:solidFill>
                <a:latin typeface="Aptos"/>
              </a:defRPr>
            </a:pPr>
            <a:r>
              <a:t>2%</a:t>
            </a:r>
          </a:p>
        </p:txBody>
      </p:sp>
      <p:sp>
        <p:nvSpPr>
          <p:cNvPr id="23" name="TextBox 22"/>
          <p:cNvSpPr txBox="1"/>
          <p:nvPr/>
        </p:nvSpPr>
        <p:spPr>
          <a:xfrm>
            <a:off x="9509760" y="4727448"/>
            <a:ext cx="3063240" cy="438912"/>
          </a:xfrm>
          <a:prstGeom prst="rect">
            <a:avLst/>
          </a:prstGeom>
          <a:noFill/>
        </p:spPr>
        <p:txBody>
          <a:bodyPr wrap="square" lIns="18288" rIns="18288" tIns="0" bIns="0">
            <a:spAutoFit/>
          </a:bodyPr>
          <a:lstStyle/>
          <a:p>
            <a:pPr algn="l">
              <a:lnSpc>
                <a:spcPct val="110000"/>
              </a:lnSpc>
              <a:spcAft>
                <a:spcPts val="0"/>
              </a:spcAft>
              <a:defRPr sz="2000" b="0">
                <a:solidFill>
                  <a:srgbClr val="F4F7FA"/>
                </a:solidFill>
                <a:latin typeface="Aptos"/>
              </a:defRPr>
            </a:pPr>
            <a:r>
              <a:t>Inconsistent use</a:t>
            </a:r>
          </a:p>
        </p:txBody>
      </p:sp>
      <p:sp>
        <p:nvSpPr>
          <p:cNvPr id="24" name="TextBox 23"/>
          <p:cNvSpPr txBox="1"/>
          <p:nvPr/>
        </p:nvSpPr>
        <p:spPr>
          <a:xfrm>
            <a:off x="12646152" y="4681728"/>
            <a:ext cx="1097280" cy="548640"/>
          </a:xfrm>
          <a:prstGeom prst="rect">
            <a:avLst/>
          </a:prstGeom>
          <a:noFill/>
        </p:spPr>
        <p:txBody>
          <a:bodyPr wrap="square" lIns="18288" rIns="18288" tIns="0" bIns="0">
            <a:spAutoFit/>
          </a:bodyPr>
          <a:lstStyle/>
          <a:p>
            <a:pPr algn="l">
              <a:lnSpc>
                <a:spcPct val="110000"/>
              </a:lnSpc>
              <a:spcAft>
                <a:spcPts val="0"/>
              </a:spcAft>
              <a:defRPr sz="3000" b="1">
                <a:solidFill>
                  <a:srgbClr val="F28E80"/>
                </a:solidFill>
                <a:latin typeface="Aptos"/>
              </a:defRPr>
            </a:pPr>
            <a:r>
              <a:t>15%</a:t>
            </a:r>
          </a:p>
        </p:txBody>
      </p:sp>
      <p:sp>
        <p:nvSpPr>
          <p:cNvPr id="25" name="TextBox 24"/>
          <p:cNvSpPr txBox="1"/>
          <p:nvPr/>
        </p:nvSpPr>
        <p:spPr>
          <a:xfrm>
            <a:off x="9509760" y="5504688"/>
            <a:ext cx="4206240" cy="384048"/>
          </a:xfrm>
          <a:prstGeom prst="rect">
            <a:avLst/>
          </a:prstGeom>
          <a:noFill/>
        </p:spPr>
        <p:txBody>
          <a:bodyPr wrap="square" lIns="18288" rIns="18288" tIns="0" bIns="0">
            <a:spAutoFit/>
          </a:bodyPr>
          <a:lstStyle/>
          <a:p>
            <a:pPr algn="l">
              <a:lnSpc>
                <a:spcPct val="110000"/>
              </a:lnSpc>
              <a:spcAft>
                <a:spcPts val="0"/>
              </a:spcAft>
              <a:defRPr sz="1700" b="0">
                <a:solidFill>
                  <a:srgbClr val="A4BAC6"/>
                </a:solidFill>
                <a:latin typeface="Aptos"/>
              </a:defRPr>
            </a:pPr>
            <a:r>
              <a:t>CDC MMWR study</a:t>
            </a:r>
          </a:p>
        </p:txBody>
      </p:sp>
      <p:sp>
        <p:nvSpPr>
          <p:cNvPr id="26" name="TextBox 25"/>
          <p:cNvSpPr txBox="1"/>
          <p:nvPr/>
        </p:nvSpPr>
        <p:spPr>
          <a:xfrm>
            <a:off x="777240" y="6163056"/>
            <a:ext cx="12801600" cy="484632"/>
          </a:xfrm>
          <a:prstGeom prst="rect">
            <a:avLst/>
          </a:prstGeom>
          <a:noFill/>
        </p:spPr>
        <p:txBody>
          <a:bodyPr wrap="square" lIns="18288" rIns="18288" tIns="0" bIns="0">
            <a:spAutoFit/>
          </a:bodyPr>
          <a:lstStyle/>
          <a:p>
            <a:pPr algn="l">
              <a:lnSpc>
                <a:spcPct val="110000"/>
              </a:lnSpc>
              <a:spcAft>
                <a:spcPts val="0"/>
              </a:spcAft>
              <a:defRPr sz="2400" b="0">
                <a:solidFill>
                  <a:srgbClr val="49C7CA"/>
                </a:solidFill>
                <a:latin typeface="Aptos"/>
              </a:defRPr>
            </a:pPr>
            <a:r>
              <a:t>Cochrane: about 80% fewer infections with consistent use.</a:t>
            </a:r>
          </a:p>
        </p:txBody>
      </p:sp>
      <p:sp>
        <p:nvSpPr>
          <p:cNvPr id="27" name="TextBox 26"/>
          <p:cNvSpPr txBox="1"/>
          <p:nvPr/>
        </p:nvSpPr>
        <p:spPr>
          <a:xfrm>
            <a:off x="777240" y="6812280"/>
            <a:ext cx="12893040" cy="630936"/>
          </a:xfrm>
          <a:prstGeom prst="rect">
            <a:avLst/>
          </a:prstGeom>
          <a:noFill/>
        </p:spPr>
        <p:txBody>
          <a:bodyPr wrap="square" lIns="18288" rIns="18288" tIns="0" bIns="0">
            <a:spAutoFit/>
          </a:bodyPr>
          <a:lstStyle/>
          <a:p>
            <a:pPr algn="l">
              <a:lnSpc>
                <a:spcPct val="110000"/>
              </a:lnSpc>
              <a:spcAft>
                <a:spcPts val="0"/>
              </a:spcAft>
              <a:defRPr sz="2100" b="0">
                <a:solidFill>
                  <a:srgbClr val="F4F7FA"/>
                </a:solidFill>
                <a:latin typeface="Aptos"/>
              </a:defRPr>
            </a:pPr>
            <a:r>
              <a:t>Consistency matters: 3 of 171 consistent users vs 8 of 55 inconsistent users were infected.</a:t>
            </a:r>
          </a:p>
        </p:txBody>
      </p:sp>
      <p:sp>
        <p:nvSpPr>
          <p:cNvPr id="28" name="TextBox 27"/>
          <p:cNvSpPr txBox="1"/>
          <p:nvPr/>
        </p:nvSpPr>
        <p:spPr>
          <a:xfrm>
            <a:off x="731520" y="7680960"/>
            <a:ext cx="11795760" cy="310896"/>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[03] CDC  |  [10] Cochrane  |  [11] CDC MMWR</a:t>
            </a:r>
          </a:p>
        </p:txBody>
      </p:sp>
      <p:sp>
        <p:nvSpPr>
          <p:cNvPr id="29" name="TextBox 28"/>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10 / 29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94ABF5"/>
                </a:solidFill>
                <a:latin typeface="Aptos"/>
              </a:defRPr>
            </a:pPr>
            <a:r>
              <a:t>HARM REDUCTION</a:t>
            </a:r>
          </a:p>
        </p:txBody>
      </p:sp>
      <p:sp>
        <p:nvSpPr>
          <p:cNvPr id="3" name="TextBox 2"/>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Harm reduction: Latvia vs Lithuania vs target</a:t>
            </a:r>
          </a:p>
        </p:txBody>
      </p:sp>
      <p:cxnSp>
        <p:nvCxnSpPr>
          <p:cNvPr id="4" name="Connector 3"/>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777240" y="2286000"/>
            <a:ext cx="6263640" cy="502920"/>
          </a:xfrm>
          <a:prstGeom prst="rect">
            <a:avLst/>
          </a:prstGeom>
          <a:noFill/>
        </p:spPr>
        <p:txBody>
          <a:bodyPr wrap="square" lIns="18288" rIns="18288" tIns="0" bIns="0">
            <a:spAutoFit/>
          </a:bodyPr>
          <a:lstStyle/>
          <a:p>
            <a:pPr algn="l">
              <a:lnSpc>
                <a:spcPct val="110000"/>
              </a:lnSpc>
              <a:spcAft>
                <a:spcPts val="0"/>
              </a:spcAft>
              <a:defRPr sz="2500" b="1">
                <a:solidFill>
                  <a:srgbClr val="94ABF5"/>
                </a:solidFill>
                <a:latin typeface="Aptos"/>
              </a:defRPr>
            </a:pPr>
            <a:r>
              <a:t>Sterile syringes distributed</a:t>
            </a:r>
          </a:p>
        </p:txBody>
      </p:sp>
      <p:sp>
        <p:nvSpPr>
          <p:cNvPr id="6" name="TextBox 5"/>
          <p:cNvSpPr txBox="1"/>
          <p:nvPr/>
        </p:nvSpPr>
        <p:spPr>
          <a:xfrm>
            <a:off x="777240" y="2907792"/>
            <a:ext cx="6172200" cy="731520"/>
          </a:xfrm>
          <a:prstGeom prst="rect">
            <a:avLst/>
          </a:prstGeom>
          <a:noFill/>
        </p:spPr>
        <p:txBody>
          <a:bodyPr wrap="square" lIns="18288" rIns="18288" tIns="0" bIns="0">
            <a:spAutoFit/>
          </a:bodyPr>
          <a:lstStyle/>
          <a:p>
            <a:pPr algn="l">
              <a:lnSpc>
                <a:spcPct val="110000"/>
              </a:lnSpc>
              <a:spcAft>
                <a:spcPts val="0"/>
              </a:spcAft>
              <a:defRPr sz="1900" b="0">
                <a:solidFill>
                  <a:srgbClr val="A4BAC6"/>
                </a:solidFill>
                <a:latin typeface="Aptos"/>
              </a:defRPr>
            </a:pPr>
            <a:r>
              <a:t>Per person who injects drugs per year</a:t>
            </a:r>
          </a:p>
          <a:p>
            <a:pPr algn="l">
              <a:lnSpc>
                <a:spcPct val="110000"/>
              </a:lnSpc>
              <a:spcAft>
                <a:spcPts val="0"/>
              </a:spcAft>
              <a:defRPr sz="1900" b="0">
                <a:solidFill>
                  <a:srgbClr val="A4BAC6"/>
                </a:solidFill>
                <a:latin typeface="Aptos"/>
              </a:defRPr>
            </a:pPr>
            <a:r>
              <a:t>EUDA, 2021 or latest</a:t>
            </a:r>
          </a:p>
        </p:txBody>
      </p:sp>
      <p:sp>
        <p:nvSpPr>
          <p:cNvPr id="7" name="TextBox 6"/>
          <p:cNvSpPr txBox="1"/>
          <p:nvPr/>
        </p:nvSpPr>
        <p:spPr>
          <a:xfrm>
            <a:off x="7772400" y="2286000"/>
            <a:ext cx="6080760" cy="502920"/>
          </a:xfrm>
          <a:prstGeom prst="rect">
            <a:avLst/>
          </a:prstGeom>
          <a:noFill/>
        </p:spPr>
        <p:txBody>
          <a:bodyPr wrap="square" lIns="18288" rIns="18288" tIns="0" bIns="0">
            <a:spAutoFit/>
          </a:bodyPr>
          <a:lstStyle/>
          <a:p>
            <a:pPr algn="l">
              <a:lnSpc>
                <a:spcPct val="110000"/>
              </a:lnSpc>
              <a:spcAft>
                <a:spcPts val="0"/>
              </a:spcAft>
              <a:defRPr sz="2500" b="1">
                <a:solidFill>
                  <a:srgbClr val="49C7CA"/>
                </a:solidFill>
                <a:latin typeface="Aptos"/>
              </a:defRPr>
            </a:pPr>
            <a:r>
              <a:t>Opioid agonist treatment</a:t>
            </a:r>
          </a:p>
        </p:txBody>
      </p:sp>
      <p:sp>
        <p:nvSpPr>
          <p:cNvPr id="8" name="TextBox 7"/>
          <p:cNvSpPr txBox="1"/>
          <p:nvPr/>
        </p:nvSpPr>
        <p:spPr>
          <a:xfrm>
            <a:off x="7772400" y="2907792"/>
            <a:ext cx="6080760" cy="731520"/>
          </a:xfrm>
          <a:prstGeom prst="rect">
            <a:avLst/>
          </a:prstGeom>
          <a:noFill/>
        </p:spPr>
        <p:txBody>
          <a:bodyPr wrap="square" lIns="18288" rIns="18288" tIns="0" bIns="0">
            <a:spAutoFit/>
          </a:bodyPr>
          <a:lstStyle/>
          <a:p>
            <a:pPr algn="l">
              <a:lnSpc>
                <a:spcPct val="110000"/>
              </a:lnSpc>
              <a:spcAft>
                <a:spcPts val="0"/>
              </a:spcAft>
              <a:defRPr sz="1900" b="0">
                <a:solidFill>
                  <a:srgbClr val="A4BAC6"/>
                </a:solidFill>
                <a:latin typeface="Aptos"/>
              </a:defRPr>
            </a:pPr>
            <a:r>
              <a:t>Coverage (% of people at risk)</a:t>
            </a:r>
          </a:p>
        </p:txBody>
      </p:sp>
      <p:sp>
        <p:nvSpPr>
          <p:cNvPr id="9" name="TextBox 8"/>
          <p:cNvSpPr txBox="1"/>
          <p:nvPr/>
        </p:nvSpPr>
        <p:spPr>
          <a:xfrm>
            <a:off x="777240" y="3931920"/>
            <a:ext cx="2176272" cy="566928"/>
          </a:xfrm>
          <a:prstGeom prst="rect">
            <a:avLst/>
          </a:prstGeom>
          <a:noFill/>
        </p:spPr>
        <p:txBody>
          <a:bodyPr wrap="square" lIns="18288" rIns="18288" tIns="0" bIns="0">
            <a:spAutoFit/>
          </a:bodyPr>
          <a:lstStyle/>
          <a:p>
            <a:pPr algn="l">
              <a:lnSpc>
                <a:spcPct val="110000"/>
              </a:lnSpc>
              <a:spcAft>
                <a:spcPts val="0"/>
              </a:spcAft>
              <a:defRPr sz="2100" b="0">
                <a:solidFill>
                  <a:srgbClr val="F4F7FA"/>
                </a:solidFill>
                <a:latin typeface="Aptos"/>
              </a:defRPr>
            </a:pPr>
            <a:r>
              <a:t>Global target</a:t>
            </a:r>
          </a:p>
        </p:txBody>
      </p:sp>
      <p:sp>
        <p:nvSpPr>
          <p:cNvPr id="10" name="Rectangle 9"/>
          <p:cNvSpPr/>
          <p:nvPr/>
        </p:nvSpPr>
        <p:spPr>
          <a:xfrm>
            <a:off x="3108960" y="4050791"/>
            <a:ext cx="2788920" cy="228600"/>
          </a:xfrm>
          <a:prstGeom prst="rect">
            <a:avLst/>
          </a:prstGeom>
          <a:solidFill>
            <a:srgbClr val="112E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3108960" y="4050791"/>
            <a:ext cx="2788920" cy="228600"/>
          </a:xfrm>
          <a:prstGeom prst="rect">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062471" y="3931920"/>
            <a:ext cx="896112" cy="475488"/>
          </a:xfrm>
          <a:prstGeom prst="rect">
            <a:avLst/>
          </a:prstGeom>
          <a:noFill/>
        </p:spPr>
        <p:txBody>
          <a:bodyPr wrap="square" lIns="18288" rIns="18288" tIns="0" bIns="0">
            <a:spAutoFit/>
          </a:bodyPr>
          <a:lstStyle/>
          <a:p>
            <a:pPr algn="r">
              <a:lnSpc>
                <a:spcPct val="110000"/>
              </a:lnSpc>
              <a:spcAft>
                <a:spcPts val="0"/>
              </a:spcAft>
              <a:defRPr sz="2100" b="1">
                <a:solidFill>
                  <a:srgbClr val="94ABF5"/>
                </a:solidFill>
                <a:latin typeface="Aptos"/>
              </a:defRPr>
            </a:pPr>
            <a:r>
              <a:t>200</a:t>
            </a:r>
          </a:p>
        </p:txBody>
      </p:sp>
      <p:sp>
        <p:nvSpPr>
          <p:cNvPr id="13" name="TextBox 12"/>
          <p:cNvSpPr txBox="1"/>
          <p:nvPr/>
        </p:nvSpPr>
        <p:spPr>
          <a:xfrm>
            <a:off x="777240" y="4727448"/>
            <a:ext cx="2176272" cy="566928"/>
          </a:xfrm>
          <a:prstGeom prst="rect">
            <a:avLst/>
          </a:prstGeom>
          <a:noFill/>
        </p:spPr>
        <p:txBody>
          <a:bodyPr wrap="square" lIns="18288" rIns="18288" tIns="0" bIns="0">
            <a:spAutoFit/>
          </a:bodyPr>
          <a:lstStyle/>
          <a:p>
            <a:pPr algn="l">
              <a:lnSpc>
                <a:spcPct val="110000"/>
              </a:lnSpc>
              <a:spcAft>
                <a:spcPts val="0"/>
              </a:spcAft>
              <a:defRPr sz="2100" b="0">
                <a:solidFill>
                  <a:srgbClr val="F4F7FA"/>
                </a:solidFill>
                <a:latin typeface="Aptos"/>
              </a:defRPr>
            </a:pPr>
            <a:r>
              <a:t>Latvia</a:t>
            </a:r>
          </a:p>
        </p:txBody>
      </p:sp>
      <p:sp>
        <p:nvSpPr>
          <p:cNvPr id="14" name="Rectangle 13"/>
          <p:cNvSpPr/>
          <p:nvPr/>
        </p:nvSpPr>
        <p:spPr>
          <a:xfrm>
            <a:off x="3108960" y="4846320"/>
            <a:ext cx="2788920" cy="228600"/>
          </a:xfrm>
          <a:prstGeom prst="rect">
            <a:avLst/>
          </a:prstGeom>
          <a:solidFill>
            <a:srgbClr val="112E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3108960" y="4846320"/>
            <a:ext cx="2021967" cy="228600"/>
          </a:xfrm>
          <a:prstGeom prst="rect">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062471" y="4727448"/>
            <a:ext cx="896112" cy="475488"/>
          </a:xfrm>
          <a:prstGeom prst="rect">
            <a:avLst/>
          </a:prstGeom>
          <a:noFill/>
        </p:spPr>
        <p:txBody>
          <a:bodyPr wrap="square" lIns="18288" rIns="18288" tIns="0" bIns="0">
            <a:spAutoFit/>
          </a:bodyPr>
          <a:lstStyle/>
          <a:p>
            <a:pPr algn="r">
              <a:lnSpc>
                <a:spcPct val="110000"/>
              </a:lnSpc>
              <a:spcAft>
                <a:spcPts val="0"/>
              </a:spcAft>
              <a:defRPr sz="2100" b="1">
                <a:solidFill>
                  <a:srgbClr val="94ABF5"/>
                </a:solidFill>
                <a:latin typeface="Aptos"/>
              </a:defRPr>
            </a:pPr>
            <a:r>
              <a:t>145</a:t>
            </a:r>
          </a:p>
        </p:txBody>
      </p:sp>
      <p:sp>
        <p:nvSpPr>
          <p:cNvPr id="17" name="TextBox 16"/>
          <p:cNvSpPr txBox="1"/>
          <p:nvPr/>
        </p:nvSpPr>
        <p:spPr>
          <a:xfrm>
            <a:off x="777240" y="5522976"/>
            <a:ext cx="2176272" cy="566928"/>
          </a:xfrm>
          <a:prstGeom prst="rect">
            <a:avLst/>
          </a:prstGeom>
          <a:noFill/>
        </p:spPr>
        <p:txBody>
          <a:bodyPr wrap="square" lIns="18288" rIns="18288" tIns="0" bIns="0">
            <a:spAutoFit/>
          </a:bodyPr>
          <a:lstStyle/>
          <a:p>
            <a:pPr algn="l">
              <a:lnSpc>
                <a:spcPct val="110000"/>
              </a:lnSpc>
              <a:spcAft>
                <a:spcPts val="0"/>
              </a:spcAft>
              <a:defRPr sz="2100" b="0">
                <a:solidFill>
                  <a:srgbClr val="F4F7FA"/>
                </a:solidFill>
                <a:latin typeface="Aptos"/>
              </a:defRPr>
            </a:pPr>
            <a:r>
              <a:t>Lithuania</a:t>
            </a:r>
          </a:p>
        </p:txBody>
      </p:sp>
      <p:sp>
        <p:nvSpPr>
          <p:cNvPr id="18" name="Rectangle 17"/>
          <p:cNvSpPr/>
          <p:nvPr/>
        </p:nvSpPr>
        <p:spPr>
          <a:xfrm>
            <a:off x="3108960" y="5641848"/>
            <a:ext cx="2788920" cy="228600"/>
          </a:xfrm>
          <a:prstGeom prst="rect">
            <a:avLst/>
          </a:prstGeom>
          <a:solidFill>
            <a:srgbClr val="112E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3108960" y="5641848"/>
            <a:ext cx="418338" cy="228600"/>
          </a:xfrm>
          <a:prstGeom prst="rect">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062471" y="5522976"/>
            <a:ext cx="896112" cy="475488"/>
          </a:xfrm>
          <a:prstGeom prst="rect">
            <a:avLst/>
          </a:prstGeom>
          <a:noFill/>
        </p:spPr>
        <p:txBody>
          <a:bodyPr wrap="square" lIns="18288" rIns="18288" tIns="0" bIns="0">
            <a:spAutoFit/>
          </a:bodyPr>
          <a:lstStyle/>
          <a:p>
            <a:pPr algn="r">
              <a:lnSpc>
                <a:spcPct val="110000"/>
              </a:lnSpc>
              <a:spcAft>
                <a:spcPts val="0"/>
              </a:spcAft>
              <a:defRPr sz="2100" b="1">
                <a:solidFill>
                  <a:srgbClr val="94ABF5"/>
                </a:solidFill>
                <a:latin typeface="Aptos"/>
              </a:defRPr>
            </a:pPr>
            <a:r>
              <a:t>30</a:t>
            </a:r>
          </a:p>
        </p:txBody>
      </p:sp>
      <p:sp>
        <p:nvSpPr>
          <p:cNvPr id="21" name="TextBox 20"/>
          <p:cNvSpPr txBox="1"/>
          <p:nvPr/>
        </p:nvSpPr>
        <p:spPr>
          <a:xfrm>
            <a:off x="7772400" y="3931920"/>
            <a:ext cx="2176272" cy="566928"/>
          </a:xfrm>
          <a:prstGeom prst="rect">
            <a:avLst/>
          </a:prstGeom>
          <a:noFill/>
        </p:spPr>
        <p:txBody>
          <a:bodyPr wrap="square" lIns="18288" rIns="18288" tIns="0" bIns="0">
            <a:spAutoFit/>
          </a:bodyPr>
          <a:lstStyle/>
          <a:p>
            <a:pPr algn="l">
              <a:lnSpc>
                <a:spcPct val="110000"/>
              </a:lnSpc>
              <a:spcAft>
                <a:spcPts val="0"/>
              </a:spcAft>
              <a:defRPr sz="2100" b="0">
                <a:solidFill>
                  <a:srgbClr val="F4F7FA"/>
                </a:solidFill>
                <a:latin typeface="Aptos"/>
              </a:defRPr>
            </a:pPr>
            <a:r>
              <a:t>Global target</a:t>
            </a:r>
          </a:p>
        </p:txBody>
      </p:sp>
      <p:sp>
        <p:nvSpPr>
          <p:cNvPr id="22" name="Rectangle 21"/>
          <p:cNvSpPr/>
          <p:nvPr/>
        </p:nvSpPr>
        <p:spPr>
          <a:xfrm>
            <a:off x="10104120" y="4050791"/>
            <a:ext cx="2651760" cy="228600"/>
          </a:xfrm>
          <a:prstGeom prst="rect">
            <a:avLst/>
          </a:prstGeom>
          <a:solidFill>
            <a:srgbClr val="112E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10104120" y="4050791"/>
            <a:ext cx="2651760" cy="228600"/>
          </a:xfrm>
          <a:prstGeom prst="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12920472" y="3931920"/>
            <a:ext cx="896112" cy="475488"/>
          </a:xfrm>
          <a:prstGeom prst="rect">
            <a:avLst/>
          </a:prstGeom>
          <a:noFill/>
        </p:spPr>
        <p:txBody>
          <a:bodyPr wrap="square" lIns="18288" rIns="18288" tIns="0" bIns="0">
            <a:spAutoFit/>
          </a:bodyPr>
          <a:lstStyle/>
          <a:p>
            <a:pPr algn="r">
              <a:lnSpc>
                <a:spcPct val="110000"/>
              </a:lnSpc>
              <a:spcAft>
                <a:spcPts val="0"/>
              </a:spcAft>
              <a:defRPr sz="2100" b="1">
                <a:solidFill>
                  <a:srgbClr val="49C7CA"/>
                </a:solidFill>
                <a:latin typeface="Aptos"/>
              </a:defRPr>
            </a:pPr>
            <a:r>
              <a:t>50%</a:t>
            </a:r>
          </a:p>
        </p:txBody>
      </p:sp>
      <p:sp>
        <p:nvSpPr>
          <p:cNvPr id="25" name="TextBox 24"/>
          <p:cNvSpPr txBox="1"/>
          <p:nvPr/>
        </p:nvSpPr>
        <p:spPr>
          <a:xfrm>
            <a:off x="7772400" y="4727448"/>
            <a:ext cx="2176272" cy="566928"/>
          </a:xfrm>
          <a:prstGeom prst="rect">
            <a:avLst/>
          </a:prstGeom>
          <a:noFill/>
        </p:spPr>
        <p:txBody>
          <a:bodyPr wrap="square" lIns="18288" rIns="18288" tIns="0" bIns="0">
            <a:spAutoFit/>
          </a:bodyPr>
          <a:lstStyle/>
          <a:p>
            <a:pPr algn="l">
              <a:lnSpc>
                <a:spcPct val="110000"/>
              </a:lnSpc>
              <a:spcAft>
                <a:spcPts val="0"/>
              </a:spcAft>
              <a:defRPr sz="2100" b="0">
                <a:solidFill>
                  <a:srgbClr val="F4F7FA"/>
                </a:solidFill>
                <a:latin typeface="Aptos"/>
              </a:defRPr>
            </a:pPr>
            <a:r>
              <a:t>Lithuania</a:t>
            </a:r>
          </a:p>
        </p:txBody>
      </p:sp>
      <p:sp>
        <p:nvSpPr>
          <p:cNvPr id="26" name="Rectangle 25"/>
          <p:cNvSpPr/>
          <p:nvPr/>
        </p:nvSpPr>
        <p:spPr>
          <a:xfrm>
            <a:off x="10104120" y="4846320"/>
            <a:ext cx="2651760" cy="228600"/>
          </a:xfrm>
          <a:prstGeom prst="rect">
            <a:avLst/>
          </a:prstGeom>
          <a:solidFill>
            <a:srgbClr val="112E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10104120" y="4846320"/>
            <a:ext cx="795528" cy="228600"/>
          </a:xfrm>
          <a:prstGeom prst="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12920472" y="4727448"/>
            <a:ext cx="896112" cy="475488"/>
          </a:xfrm>
          <a:prstGeom prst="rect">
            <a:avLst/>
          </a:prstGeom>
          <a:noFill/>
        </p:spPr>
        <p:txBody>
          <a:bodyPr wrap="square" lIns="18288" rIns="18288" tIns="0" bIns="0">
            <a:spAutoFit/>
          </a:bodyPr>
          <a:lstStyle/>
          <a:p>
            <a:pPr algn="r">
              <a:lnSpc>
                <a:spcPct val="110000"/>
              </a:lnSpc>
              <a:spcAft>
                <a:spcPts val="0"/>
              </a:spcAft>
              <a:defRPr sz="2100" b="1">
                <a:solidFill>
                  <a:srgbClr val="49C7CA"/>
                </a:solidFill>
                <a:latin typeface="Aptos"/>
              </a:defRPr>
            </a:pPr>
            <a:r>
              <a:t>15%</a:t>
            </a:r>
          </a:p>
        </p:txBody>
      </p:sp>
      <p:sp>
        <p:nvSpPr>
          <p:cNvPr id="29" name="TextBox 28"/>
          <p:cNvSpPr txBox="1"/>
          <p:nvPr/>
        </p:nvSpPr>
        <p:spPr>
          <a:xfrm>
            <a:off x="7772400" y="5522976"/>
            <a:ext cx="2176272" cy="566928"/>
          </a:xfrm>
          <a:prstGeom prst="rect">
            <a:avLst/>
          </a:prstGeom>
          <a:noFill/>
        </p:spPr>
        <p:txBody>
          <a:bodyPr wrap="square" lIns="18288" rIns="18288" tIns="0" bIns="0">
            <a:spAutoFit/>
          </a:bodyPr>
          <a:lstStyle/>
          <a:p>
            <a:pPr algn="l">
              <a:lnSpc>
                <a:spcPct val="110000"/>
              </a:lnSpc>
              <a:spcAft>
                <a:spcPts val="0"/>
              </a:spcAft>
              <a:defRPr sz="2100" b="0">
                <a:solidFill>
                  <a:srgbClr val="F4F7FA"/>
                </a:solidFill>
                <a:latin typeface="Aptos"/>
              </a:defRPr>
            </a:pPr>
            <a:r>
              <a:t>Latvia</a:t>
            </a:r>
          </a:p>
        </p:txBody>
      </p:sp>
      <p:sp>
        <p:nvSpPr>
          <p:cNvPr id="30" name="Rectangle 29"/>
          <p:cNvSpPr/>
          <p:nvPr/>
        </p:nvSpPr>
        <p:spPr>
          <a:xfrm>
            <a:off x="10104120" y="5641848"/>
            <a:ext cx="2651760" cy="228600"/>
          </a:xfrm>
          <a:prstGeom prst="rect">
            <a:avLst/>
          </a:prstGeom>
          <a:solidFill>
            <a:srgbClr val="112E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10104120" y="5641848"/>
            <a:ext cx="530352" cy="228600"/>
          </a:xfrm>
          <a:prstGeom prst="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12920472" y="5522976"/>
            <a:ext cx="896112" cy="475488"/>
          </a:xfrm>
          <a:prstGeom prst="rect">
            <a:avLst/>
          </a:prstGeom>
          <a:noFill/>
        </p:spPr>
        <p:txBody>
          <a:bodyPr wrap="square" lIns="18288" rIns="18288" tIns="0" bIns="0">
            <a:spAutoFit/>
          </a:bodyPr>
          <a:lstStyle/>
          <a:p>
            <a:pPr algn="r">
              <a:lnSpc>
                <a:spcPct val="110000"/>
              </a:lnSpc>
              <a:spcAft>
                <a:spcPts val="0"/>
              </a:spcAft>
              <a:defRPr sz="2100" b="1">
                <a:solidFill>
                  <a:srgbClr val="49C7CA"/>
                </a:solidFill>
                <a:latin typeface="Aptos"/>
              </a:defRPr>
            </a:pPr>
            <a:r>
              <a:t>10%</a:t>
            </a:r>
          </a:p>
        </p:txBody>
      </p:sp>
      <p:sp>
        <p:nvSpPr>
          <p:cNvPr id="33" name="Rectangle 32"/>
          <p:cNvSpPr/>
          <p:nvPr/>
        </p:nvSpPr>
        <p:spPr>
          <a:xfrm>
            <a:off x="731520" y="6995160"/>
            <a:ext cx="41148" cy="457200"/>
          </a:xfrm>
          <a:prstGeom prst="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960120" y="6986016"/>
            <a:ext cx="12801600" cy="640080"/>
          </a:xfrm>
          <a:prstGeom prst="rect">
            <a:avLst/>
          </a:prstGeom>
          <a:noFill/>
        </p:spPr>
        <p:txBody>
          <a:bodyPr wrap="square" lIns="18288" rIns="18288" tIns="0" bIns="0">
            <a:spAutoFit/>
          </a:bodyPr>
          <a:lstStyle/>
          <a:p>
            <a:pPr algn="l">
              <a:lnSpc>
                <a:spcPct val="110000"/>
              </a:lnSpc>
              <a:spcAft>
                <a:spcPts val="0"/>
              </a:spcAft>
              <a:defRPr sz="2100" b="0">
                <a:solidFill>
                  <a:srgbClr val="49C7CA"/>
                </a:solidFill>
                <a:latin typeface="Aptos"/>
              </a:defRPr>
            </a:pPr>
            <a:r>
              <a:t>Both Baltic neighbours fall well short of WHO/UNAIDS/UNODC targets.</a:t>
            </a:r>
          </a:p>
        </p:txBody>
      </p:sp>
      <p:sp>
        <p:nvSpPr>
          <p:cNvPr id="35" name="TextBox 34"/>
          <p:cNvSpPr txBox="1"/>
          <p:nvPr/>
        </p:nvSpPr>
        <p:spPr>
          <a:xfrm>
            <a:off x="777240" y="6492240"/>
            <a:ext cx="11887200" cy="384048"/>
          </a:xfrm>
          <a:prstGeom prst="rect">
            <a:avLst/>
          </a:prstGeom>
          <a:noFill/>
        </p:spPr>
        <p:txBody>
          <a:bodyPr wrap="square" lIns="18288" rIns="18288" tIns="0" bIns="0">
            <a:spAutoFit/>
          </a:bodyPr>
          <a:lstStyle/>
          <a:p>
            <a:pPr algn="l">
              <a:lnSpc>
                <a:spcPct val="110000"/>
              </a:lnSpc>
              <a:spcAft>
                <a:spcPts val="0"/>
              </a:spcAft>
              <a:defRPr sz="1900" b="0">
                <a:solidFill>
                  <a:srgbClr val="A4BAC6"/>
                </a:solidFill>
                <a:latin typeface="Aptos"/>
              </a:defRPr>
            </a:pPr>
            <a:r>
              <a:t>Estonia is not in the EUDA table.</a:t>
            </a:r>
          </a:p>
        </p:txBody>
      </p:sp>
      <p:sp>
        <p:nvSpPr>
          <p:cNvPr id="36" name="TextBox 35"/>
          <p:cNvSpPr txBox="1"/>
          <p:nvPr/>
        </p:nvSpPr>
        <p:spPr>
          <a:xfrm>
            <a:off x="731520" y="7680960"/>
            <a:ext cx="11795760" cy="310896"/>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[12] EUDA  |  [13] UNAIDS</a:t>
            </a:r>
          </a:p>
        </p:txBody>
      </p:sp>
      <p:sp>
        <p:nvSpPr>
          <p:cNvPr id="37" name="TextBox 36"/>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11 / 29</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49C7CA"/>
                </a:solidFill>
                <a:latin typeface="Aptos"/>
              </a:defRPr>
            </a:pPr>
            <a:r>
              <a:t>VERTICAL TRANSMISSION</a:t>
            </a:r>
          </a:p>
        </p:txBody>
      </p:sp>
      <p:sp>
        <p:nvSpPr>
          <p:cNvPr id="3" name="TextBox 2"/>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Mother-to-child transmission is largely preventable</a:t>
            </a:r>
          </a:p>
        </p:txBody>
      </p:sp>
      <p:cxnSp>
        <p:nvCxnSpPr>
          <p:cNvPr id="4" name="Connector 3"/>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777240" y="2276856"/>
            <a:ext cx="12801600" cy="594360"/>
          </a:xfrm>
          <a:prstGeom prst="rect">
            <a:avLst/>
          </a:prstGeom>
          <a:noFill/>
        </p:spPr>
        <p:txBody>
          <a:bodyPr wrap="square" lIns="18288" rIns="18288" tIns="0" bIns="0">
            <a:spAutoFit/>
          </a:bodyPr>
          <a:lstStyle/>
          <a:p>
            <a:pPr algn="l">
              <a:lnSpc>
                <a:spcPct val="110000"/>
              </a:lnSpc>
              <a:spcAft>
                <a:spcPts val="0"/>
              </a:spcAft>
              <a:defRPr sz="2800" b="1">
                <a:solidFill>
                  <a:srgbClr val="49C7CA"/>
                </a:solidFill>
                <a:latin typeface="Aptos"/>
              </a:defRPr>
            </a:pPr>
            <a:r>
              <a:t>Children newly infected with HIV worldwide</a:t>
            </a:r>
          </a:p>
        </p:txBody>
      </p:sp>
      <p:sp>
        <p:nvSpPr>
          <p:cNvPr id="6" name="TextBox 5"/>
          <p:cNvSpPr txBox="1"/>
          <p:nvPr/>
        </p:nvSpPr>
        <p:spPr>
          <a:xfrm>
            <a:off x="960120" y="3474720"/>
            <a:ext cx="4114800" cy="548640"/>
          </a:xfrm>
          <a:prstGeom prst="rect">
            <a:avLst/>
          </a:prstGeom>
          <a:noFill/>
        </p:spPr>
        <p:txBody>
          <a:bodyPr wrap="square" lIns="18288" rIns="18288" tIns="0" bIns="0">
            <a:spAutoFit/>
          </a:bodyPr>
          <a:lstStyle/>
          <a:p>
            <a:pPr algn="l">
              <a:lnSpc>
                <a:spcPct val="110000"/>
              </a:lnSpc>
              <a:spcAft>
                <a:spcPts val="0"/>
              </a:spcAft>
              <a:defRPr sz="2700" b="0">
                <a:solidFill>
                  <a:srgbClr val="A4BAC6"/>
                </a:solidFill>
                <a:latin typeface="Aptos"/>
              </a:defRPr>
            </a:pPr>
            <a:r>
              <a:t>2010</a:t>
            </a:r>
          </a:p>
        </p:txBody>
      </p:sp>
      <p:sp>
        <p:nvSpPr>
          <p:cNvPr id="7" name="TextBox 6"/>
          <p:cNvSpPr txBox="1"/>
          <p:nvPr/>
        </p:nvSpPr>
        <p:spPr>
          <a:xfrm>
            <a:off x="960120" y="4160520"/>
            <a:ext cx="5212080" cy="960120"/>
          </a:xfrm>
          <a:prstGeom prst="rect">
            <a:avLst/>
          </a:prstGeom>
          <a:noFill/>
        </p:spPr>
        <p:txBody>
          <a:bodyPr wrap="square" lIns="18288" rIns="18288" tIns="0" bIns="0">
            <a:spAutoFit/>
          </a:bodyPr>
          <a:lstStyle/>
          <a:p>
            <a:pPr algn="l">
              <a:lnSpc>
                <a:spcPct val="110000"/>
              </a:lnSpc>
              <a:spcAft>
                <a:spcPts val="0"/>
              </a:spcAft>
              <a:defRPr sz="5800" b="1">
                <a:solidFill>
                  <a:srgbClr val="F4F7FA"/>
                </a:solidFill>
                <a:latin typeface="Aptos"/>
              </a:defRPr>
            </a:pPr>
            <a:r>
              <a:t>300,000</a:t>
            </a:r>
          </a:p>
        </p:txBody>
      </p:sp>
      <p:sp>
        <p:nvSpPr>
          <p:cNvPr id="8" name="Right Arrow 7"/>
          <p:cNvSpPr/>
          <p:nvPr/>
        </p:nvSpPr>
        <p:spPr>
          <a:xfrm>
            <a:off x="6035040" y="4343400"/>
            <a:ext cx="1463040" cy="457200"/>
          </a:xfrm>
          <a:prstGeom prst="rightArrow">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41080" y="3474720"/>
            <a:ext cx="4206240" cy="548640"/>
          </a:xfrm>
          <a:prstGeom prst="rect">
            <a:avLst/>
          </a:prstGeom>
          <a:noFill/>
        </p:spPr>
        <p:txBody>
          <a:bodyPr wrap="square" lIns="18288" rIns="18288" tIns="0" bIns="0">
            <a:spAutoFit/>
          </a:bodyPr>
          <a:lstStyle/>
          <a:p>
            <a:pPr algn="l">
              <a:lnSpc>
                <a:spcPct val="110000"/>
              </a:lnSpc>
              <a:spcAft>
                <a:spcPts val="0"/>
              </a:spcAft>
              <a:defRPr sz="2700" b="0">
                <a:solidFill>
                  <a:srgbClr val="A4BAC6"/>
                </a:solidFill>
                <a:latin typeface="Aptos"/>
              </a:defRPr>
            </a:pPr>
            <a:r>
              <a:t>2025</a:t>
            </a:r>
          </a:p>
        </p:txBody>
      </p:sp>
      <p:sp>
        <p:nvSpPr>
          <p:cNvPr id="10" name="TextBox 9"/>
          <p:cNvSpPr txBox="1"/>
          <p:nvPr/>
        </p:nvSpPr>
        <p:spPr>
          <a:xfrm>
            <a:off x="8641080" y="4160520"/>
            <a:ext cx="5120640" cy="960120"/>
          </a:xfrm>
          <a:prstGeom prst="rect">
            <a:avLst/>
          </a:prstGeom>
          <a:noFill/>
        </p:spPr>
        <p:txBody>
          <a:bodyPr wrap="square" lIns="18288" rIns="18288" tIns="0" bIns="0">
            <a:spAutoFit/>
          </a:bodyPr>
          <a:lstStyle/>
          <a:p>
            <a:pPr algn="l">
              <a:lnSpc>
                <a:spcPct val="110000"/>
              </a:lnSpc>
              <a:spcAft>
                <a:spcPts val="0"/>
              </a:spcAft>
              <a:defRPr sz="5800" b="1">
                <a:solidFill>
                  <a:srgbClr val="49C7CA"/>
                </a:solidFill>
                <a:latin typeface="Aptos"/>
              </a:defRPr>
            </a:pPr>
            <a:r>
              <a:t>93,000</a:t>
            </a:r>
          </a:p>
        </p:txBody>
      </p:sp>
      <p:sp>
        <p:nvSpPr>
          <p:cNvPr id="11" name="TextBox 10"/>
          <p:cNvSpPr txBox="1"/>
          <p:nvPr/>
        </p:nvSpPr>
        <p:spPr>
          <a:xfrm>
            <a:off x="777240" y="5669280"/>
            <a:ext cx="12984480" cy="594360"/>
          </a:xfrm>
          <a:prstGeom prst="rect">
            <a:avLst/>
          </a:prstGeom>
          <a:noFill/>
        </p:spPr>
        <p:txBody>
          <a:bodyPr wrap="square" lIns="18288" rIns="18288" tIns="0" bIns="0">
            <a:spAutoFit/>
          </a:bodyPr>
          <a:lstStyle/>
          <a:p>
            <a:pPr algn="l">
              <a:lnSpc>
                <a:spcPct val="110000"/>
              </a:lnSpc>
              <a:spcAft>
                <a:spcPts val="0"/>
              </a:spcAft>
              <a:defRPr sz="2600" b="0">
                <a:solidFill>
                  <a:srgbClr val="49C7CA"/>
                </a:solidFill>
                <a:latin typeface="Aptos"/>
              </a:defRPr>
            </a:pPr>
            <a:r>
              <a:t>A 69% fall since 2010, thanks to testing and treating pregnant women.</a:t>
            </a:r>
          </a:p>
        </p:txBody>
      </p:sp>
      <p:sp>
        <p:nvSpPr>
          <p:cNvPr id="12" name="TextBox 11"/>
          <p:cNvSpPr txBox="1"/>
          <p:nvPr/>
        </p:nvSpPr>
        <p:spPr>
          <a:xfrm>
            <a:off x="777240" y="6583680"/>
            <a:ext cx="12984480" cy="804672"/>
          </a:xfrm>
          <a:prstGeom prst="rect">
            <a:avLst/>
          </a:prstGeom>
          <a:noFill/>
        </p:spPr>
        <p:txBody>
          <a:bodyPr wrap="square" lIns="18288" rIns="18288" tIns="0" bIns="0">
            <a:spAutoFit/>
          </a:bodyPr>
          <a:lstStyle/>
          <a:p>
            <a:pPr algn="l">
              <a:lnSpc>
                <a:spcPct val="110000"/>
              </a:lnSpc>
              <a:spcAft>
                <a:spcPts val="0"/>
              </a:spcAft>
              <a:defRPr sz="2200" b="0">
                <a:solidFill>
                  <a:srgbClr val="F4F7FA"/>
                </a:solidFill>
                <a:latin typeface="Aptos"/>
              </a:defRPr>
            </a:pPr>
            <a:r>
              <a:t>In the EU/EEA, 196 cases were mother-to-child in 2024 (1.1% of diagnoses).</a:t>
            </a:r>
          </a:p>
          <a:p>
            <a:pPr algn="l">
              <a:lnSpc>
                <a:spcPct val="110000"/>
              </a:lnSpc>
              <a:spcAft>
                <a:spcPts val="0"/>
              </a:spcAft>
              <a:defRPr sz="2200" b="0">
                <a:solidFill>
                  <a:srgbClr val="F4F7FA"/>
                </a:solidFill>
                <a:latin typeface="Aptos"/>
              </a:defRPr>
            </a:pPr>
            <a:r>
              <a:t>Estonia reported 1 case in 2023.</a:t>
            </a:r>
          </a:p>
        </p:txBody>
      </p:sp>
      <p:sp>
        <p:nvSpPr>
          <p:cNvPr id="13" name="TextBox 12"/>
          <p:cNvSpPr txBox="1"/>
          <p:nvPr/>
        </p:nvSpPr>
        <p:spPr>
          <a:xfrm>
            <a:off x="731520" y="7680960"/>
            <a:ext cx="11795760" cy="310896"/>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[02] UNAIDS  |  [05] ECDC / WHO Europe  |  [06] TAI  |  [17] UNICEF</a:t>
            </a:r>
          </a:p>
        </p:txBody>
      </p:sp>
      <p:sp>
        <p:nvSpPr>
          <p:cNvPr id="14" name="TextBox 13"/>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12 / 29</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49C7CA"/>
                </a:solidFill>
                <a:latin typeface="Aptos"/>
              </a:defRPr>
            </a:pPr>
            <a:r>
              <a:t>PREP / PEP</a:t>
            </a:r>
          </a:p>
        </p:txBody>
      </p:sp>
      <p:sp>
        <p:nvSpPr>
          <p:cNvPr id="3" name="TextBox 2"/>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PrEP and PEP</a:t>
            </a:r>
          </a:p>
        </p:txBody>
      </p:sp>
      <p:cxnSp>
        <p:nvCxnSpPr>
          <p:cNvPr id="4" name="Connector 3"/>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777240" y="2286000"/>
            <a:ext cx="5852160" cy="868680"/>
          </a:xfrm>
          <a:prstGeom prst="rect">
            <a:avLst/>
          </a:prstGeom>
          <a:noFill/>
        </p:spPr>
        <p:txBody>
          <a:bodyPr wrap="square" lIns="18288" rIns="18288" tIns="0" bIns="0">
            <a:spAutoFit/>
          </a:bodyPr>
          <a:lstStyle/>
          <a:p>
            <a:pPr algn="l">
              <a:lnSpc>
                <a:spcPct val="110000"/>
              </a:lnSpc>
              <a:spcAft>
                <a:spcPts val="0"/>
              </a:spcAft>
              <a:defRPr sz="4900" b="1">
                <a:solidFill>
                  <a:srgbClr val="49C7CA"/>
                </a:solidFill>
                <a:latin typeface="Aptos"/>
              </a:defRPr>
            </a:pPr>
            <a:r>
              <a:t>PrEP</a:t>
            </a:r>
          </a:p>
        </p:txBody>
      </p:sp>
      <p:sp>
        <p:nvSpPr>
          <p:cNvPr id="6" name="TextBox 5"/>
          <p:cNvSpPr txBox="1"/>
          <p:nvPr/>
        </p:nvSpPr>
        <p:spPr>
          <a:xfrm>
            <a:off x="777240" y="3291840"/>
            <a:ext cx="5852160" cy="548640"/>
          </a:xfrm>
          <a:prstGeom prst="rect">
            <a:avLst/>
          </a:prstGeom>
          <a:noFill/>
        </p:spPr>
        <p:txBody>
          <a:bodyPr wrap="square" lIns="18288" rIns="18288" tIns="0" bIns="0">
            <a:spAutoFit/>
          </a:bodyPr>
          <a:lstStyle/>
          <a:p>
            <a:pPr algn="l">
              <a:lnSpc>
                <a:spcPct val="110000"/>
              </a:lnSpc>
              <a:spcAft>
                <a:spcPts val="0"/>
              </a:spcAft>
              <a:defRPr sz="2800" b="1">
                <a:solidFill>
                  <a:srgbClr val="F4F7FA"/>
                </a:solidFill>
                <a:latin typeface="Aptos"/>
              </a:defRPr>
            </a:pPr>
            <a:r>
              <a:t>Before exposure</a:t>
            </a:r>
          </a:p>
        </p:txBody>
      </p:sp>
      <p:sp>
        <p:nvSpPr>
          <p:cNvPr id="7" name="TextBox 6"/>
          <p:cNvSpPr txBox="1"/>
          <p:nvPr/>
        </p:nvSpPr>
        <p:spPr>
          <a:xfrm>
            <a:off x="777240" y="4133087"/>
            <a:ext cx="5852160" cy="1280160"/>
          </a:xfrm>
          <a:prstGeom prst="rect">
            <a:avLst/>
          </a:prstGeom>
          <a:noFill/>
        </p:spPr>
        <p:txBody>
          <a:bodyPr wrap="square" lIns="18288" rIns="18288" tIns="0" bIns="0">
            <a:spAutoFit/>
          </a:bodyPr>
          <a:lstStyle/>
          <a:p>
            <a:pPr algn="l">
              <a:lnSpc>
                <a:spcPct val="110000"/>
              </a:lnSpc>
              <a:spcAft>
                <a:spcPts val="0"/>
              </a:spcAft>
              <a:defRPr sz="2300" b="0">
                <a:solidFill>
                  <a:srgbClr val="F4F7FA"/>
                </a:solidFill>
                <a:latin typeface="Aptos"/>
              </a:defRPr>
            </a:pPr>
            <a:r>
              <a:t>Planned prevention for a person without HIV.</a:t>
            </a:r>
          </a:p>
          <a:p>
            <a:pPr algn="l">
              <a:lnSpc>
                <a:spcPct val="110000"/>
              </a:lnSpc>
              <a:spcAft>
                <a:spcPts val="0"/>
              </a:spcAft>
              <a:defRPr sz="2300" b="0">
                <a:solidFill>
                  <a:srgbClr val="F4F7FA"/>
                </a:solidFill>
                <a:latin typeface="Aptos"/>
              </a:defRPr>
            </a:pPr>
            <a:r>
              <a:t>Medical assessment and regular HIV testing.</a:t>
            </a:r>
          </a:p>
        </p:txBody>
      </p:sp>
      <p:sp>
        <p:nvSpPr>
          <p:cNvPr id="8" name="TextBox 7"/>
          <p:cNvSpPr txBox="1"/>
          <p:nvPr/>
        </p:nvSpPr>
        <p:spPr>
          <a:xfrm>
            <a:off x="7818120" y="2286000"/>
            <a:ext cx="5852160" cy="868680"/>
          </a:xfrm>
          <a:prstGeom prst="rect">
            <a:avLst/>
          </a:prstGeom>
          <a:noFill/>
        </p:spPr>
        <p:txBody>
          <a:bodyPr wrap="square" lIns="18288" rIns="18288" tIns="0" bIns="0">
            <a:spAutoFit/>
          </a:bodyPr>
          <a:lstStyle/>
          <a:p>
            <a:pPr algn="l">
              <a:lnSpc>
                <a:spcPct val="110000"/>
              </a:lnSpc>
              <a:spcAft>
                <a:spcPts val="0"/>
              </a:spcAft>
              <a:defRPr sz="4900" b="1">
                <a:solidFill>
                  <a:srgbClr val="F28E80"/>
                </a:solidFill>
                <a:latin typeface="Aptos"/>
              </a:defRPr>
            </a:pPr>
            <a:r>
              <a:t>PEP</a:t>
            </a:r>
          </a:p>
        </p:txBody>
      </p:sp>
      <p:sp>
        <p:nvSpPr>
          <p:cNvPr id="9" name="TextBox 8"/>
          <p:cNvSpPr txBox="1"/>
          <p:nvPr/>
        </p:nvSpPr>
        <p:spPr>
          <a:xfrm>
            <a:off x="7818120" y="3291840"/>
            <a:ext cx="5852160" cy="548640"/>
          </a:xfrm>
          <a:prstGeom prst="rect">
            <a:avLst/>
          </a:prstGeom>
          <a:noFill/>
        </p:spPr>
        <p:txBody>
          <a:bodyPr wrap="square" lIns="18288" rIns="18288" tIns="0" bIns="0">
            <a:spAutoFit/>
          </a:bodyPr>
          <a:lstStyle/>
          <a:p>
            <a:pPr algn="l">
              <a:lnSpc>
                <a:spcPct val="110000"/>
              </a:lnSpc>
              <a:spcAft>
                <a:spcPts val="0"/>
              </a:spcAft>
              <a:defRPr sz="2800" b="1">
                <a:solidFill>
                  <a:srgbClr val="F4F7FA"/>
                </a:solidFill>
                <a:latin typeface="Aptos"/>
              </a:defRPr>
            </a:pPr>
            <a:r>
              <a:t>After exposure</a:t>
            </a:r>
          </a:p>
        </p:txBody>
      </p:sp>
      <p:sp>
        <p:nvSpPr>
          <p:cNvPr id="10" name="TextBox 9"/>
          <p:cNvSpPr txBox="1"/>
          <p:nvPr/>
        </p:nvSpPr>
        <p:spPr>
          <a:xfrm>
            <a:off x="7818120" y="4133087"/>
            <a:ext cx="5852160" cy="1280160"/>
          </a:xfrm>
          <a:prstGeom prst="rect">
            <a:avLst/>
          </a:prstGeom>
          <a:noFill/>
        </p:spPr>
        <p:txBody>
          <a:bodyPr wrap="square" lIns="18288" rIns="18288" tIns="0" bIns="0">
            <a:spAutoFit/>
          </a:bodyPr>
          <a:lstStyle/>
          <a:p>
            <a:pPr algn="l">
              <a:lnSpc>
                <a:spcPct val="110000"/>
              </a:lnSpc>
              <a:spcAft>
                <a:spcPts val="0"/>
              </a:spcAft>
              <a:defRPr sz="2300" b="0">
                <a:solidFill>
                  <a:srgbClr val="F4F7FA"/>
                </a:solidFill>
                <a:latin typeface="Aptos"/>
              </a:defRPr>
            </a:pPr>
            <a:r>
              <a:t>Emergency prevention after possible exposure.</a:t>
            </a:r>
          </a:p>
          <a:p>
            <a:pPr algn="l">
              <a:lnSpc>
                <a:spcPct val="110000"/>
              </a:lnSpc>
              <a:spcAft>
                <a:spcPts val="0"/>
              </a:spcAft>
              <a:defRPr sz="2300" b="0">
                <a:solidFill>
                  <a:srgbClr val="F4F7FA"/>
                </a:solidFill>
                <a:latin typeface="Aptos"/>
              </a:defRPr>
            </a:pPr>
            <a:r>
              <a:t>Start immediately; do not wait for symptoms.</a:t>
            </a:r>
          </a:p>
        </p:txBody>
      </p:sp>
      <p:sp>
        <p:nvSpPr>
          <p:cNvPr id="11" name="TextBox 10"/>
          <p:cNvSpPr txBox="1"/>
          <p:nvPr/>
        </p:nvSpPr>
        <p:spPr>
          <a:xfrm>
            <a:off x="868680" y="5852160"/>
            <a:ext cx="4572000" cy="548640"/>
          </a:xfrm>
          <a:prstGeom prst="rect">
            <a:avLst/>
          </a:prstGeom>
          <a:noFill/>
        </p:spPr>
        <p:txBody>
          <a:bodyPr wrap="square" lIns="18288" rIns="18288" tIns="0" bIns="0">
            <a:spAutoFit/>
          </a:bodyPr>
          <a:lstStyle/>
          <a:p>
            <a:pPr algn="l">
              <a:lnSpc>
                <a:spcPct val="110000"/>
              </a:lnSpc>
              <a:spcAft>
                <a:spcPts val="0"/>
              </a:spcAft>
              <a:defRPr sz="2800" b="1">
                <a:solidFill>
                  <a:srgbClr val="F28E80"/>
                </a:solidFill>
                <a:latin typeface="Aptos"/>
              </a:defRPr>
            </a:pPr>
            <a:r>
              <a:t>Ideally within 24 h</a:t>
            </a:r>
          </a:p>
        </p:txBody>
      </p:sp>
      <p:sp>
        <p:nvSpPr>
          <p:cNvPr id="12" name="TextBox 11"/>
          <p:cNvSpPr txBox="1"/>
          <p:nvPr/>
        </p:nvSpPr>
        <p:spPr>
          <a:xfrm>
            <a:off x="5486400" y="5852160"/>
            <a:ext cx="4572000" cy="548640"/>
          </a:xfrm>
          <a:prstGeom prst="rect">
            <a:avLst/>
          </a:prstGeom>
          <a:noFill/>
        </p:spPr>
        <p:txBody>
          <a:bodyPr wrap="square" lIns="18288" rIns="18288" tIns="0" bIns="0">
            <a:spAutoFit/>
          </a:bodyPr>
          <a:lstStyle/>
          <a:p>
            <a:pPr algn="l">
              <a:lnSpc>
                <a:spcPct val="110000"/>
              </a:lnSpc>
              <a:spcAft>
                <a:spcPts val="0"/>
              </a:spcAft>
              <a:defRPr sz="2800" b="1">
                <a:solidFill>
                  <a:srgbClr val="F28E80"/>
                </a:solidFill>
                <a:latin typeface="Aptos"/>
              </a:defRPr>
            </a:pPr>
            <a:r>
              <a:t>No later than 72 h</a:t>
            </a:r>
          </a:p>
        </p:txBody>
      </p:sp>
      <p:sp>
        <p:nvSpPr>
          <p:cNvPr id="13" name="TextBox 12"/>
          <p:cNvSpPr txBox="1"/>
          <p:nvPr/>
        </p:nvSpPr>
        <p:spPr>
          <a:xfrm>
            <a:off x="10332720" y="5852160"/>
            <a:ext cx="3657600" cy="548640"/>
          </a:xfrm>
          <a:prstGeom prst="rect">
            <a:avLst/>
          </a:prstGeom>
          <a:noFill/>
        </p:spPr>
        <p:txBody>
          <a:bodyPr wrap="square" lIns="18288" rIns="18288" tIns="0" bIns="0">
            <a:spAutoFit/>
          </a:bodyPr>
          <a:lstStyle/>
          <a:p>
            <a:pPr algn="l">
              <a:lnSpc>
                <a:spcPct val="110000"/>
              </a:lnSpc>
              <a:spcAft>
                <a:spcPts val="0"/>
              </a:spcAft>
              <a:defRPr sz="2800" b="1">
                <a:solidFill>
                  <a:srgbClr val="F28E80"/>
                </a:solidFill>
                <a:latin typeface="Aptos"/>
              </a:defRPr>
            </a:pPr>
            <a:r>
              <a:t>28-day course</a:t>
            </a:r>
          </a:p>
        </p:txBody>
      </p:sp>
      <p:sp>
        <p:nvSpPr>
          <p:cNvPr id="14" name="Rectangle 13"/>
          <p:cNvSpPr/>
          <p:nvPr/>
        </p:nvSpPr>
        <p:spPr>
          <a:xfrm>
            <a:off x="731520" y="6995160"/>
            <a:ext cx="41148" cy="457200"/>
          </a:xfrm>
          <a:prstGeom prst="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60120" y="6986016"/>
            <a:ext cx="12801600" cy="640080"/>
          </a:xfrm>
          <a:prstGeom prst="rect">
            <a:avLst/>
          </a:prstGeom>
          <a:noFill/>
        </p:spPr>
        <p:txBody>
          <a:bodyPr wrap="square" lIns="18288" rIns="18288" tIns="0" bIns="0">
            <a:spAutoFit/>
          </a:bodyPr>
          <a:lstStyle/>
          <a:p>
            <a:pPr algn="l">
              <a:lnSpc>
                <a:spcPct val="110000"/>
              </a:lnSpc>
              <a:spcAft>
                <a:spcPts val="0"/>
              </a:spcAft>
              <a:defRPr sz="2100" b="0">
                <a:solidFill>
                  <a:srgbClr val="49C7CA"/>
                </a:solidFill>
                <a:latin typeface="Aptos"/>
              </a:defRPr>
            </a:pPr>
            <a:r>
              <a:t>Neither replaces protection against other sexually transmitted infections.</a:t>
            </a:r>
          </a:p>
        </p:txBody>
      </p:sp>
      <p:sp>
        <p:nvSpPr>
          <p:cNvPr id="16" name="TextBox 15"/>
          <p:cNvSpPr txBox="1"/>
          <p:nvPr/>
        </p:nvSpPr>
        <p:spPr>
          <a:xfrm>
            <a:off x="731520" y="7680960"/>
            <a:ext cx="11795760" cy="310896"/>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[18] WHO  |  [19] Estonian guideline  |  [20] DailyMed</a:t>
            </a:r>
          </a:p>
        </p:txBody>
      </p:sp>
      <p:sp>
        <p:nvSpPr>
          <p:cNvPr id="17" name="TextBox 16"/>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13 / 29</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94ABF5"/>
                </a:solidFill>
                <a:latin typeface="Aptos"/>
              </a:defRPr>
            </a:pPr>
            <a:r>
              <a:t>MEDICINES</a:t>
            </a:r>
          </a:p>
        </p:txBody>
      </p:sp>
      <p:sp>
        <p:nvSpPr>
          <p:cNvPr id="3" name="TextBox 2"/>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Medicines and targets</a:t>
            </a:r>
          </a:p>
        </p:txBody>
      </p:sp>
      <p:cxnSp>
        <p:nvCxnSpPr>
          <p:cNvPr id="4" name="Connector 3"/>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777240" y="2267712"/>
            <a:ext cx="2377440" cy="475488"/>
          </a:xfrm>
          <a:prstGeom prst="rect">
            <a:avLst/>
          </a:prstGeom>
          <a:noFill/>
        </p:spPr>
        <p:txBody>
          <a:bodyPr wrap="square" lIns="18288" rIns="18288" tIns="0" bIns="0">
            <a:spAutoFit/>
          </a:bodyPr>
          <a:lstStyle/>
          <a:p>
            <a:pPr algn="l">
              <a:lnSpc>
                <a:spcPct val="110000"/>
              </a:lnSpc>
              <a:spcAft>
                <a:spcPts val="0"/>
              </a:spcAft>
              <a:defRPr sz="2200" b="1">
                <a:solidFill>
                  <a:srgbClr val="A4BAC6"/>
                </a:solidFill>
                <a:latin typeface="Aptos"/>
              </a:defRPr>
            </a:pPr>
            <a:r>
              <a:t>Use</a:t>
            </a:r>
          </a:p>
        </p:txBody>
      </p:sp>
      <p:sp>
        <p:nvSpPr>
          <p:cNvPr id="6" name="TextBox 5"/>
          <p:cNvSpPr txBox="1"/>
          <p:nvPr/>
        </p:nvSpPr>
        <p:spPr>
          <a:xfrm>
            <a:off x="3520440" y="2267712"/>
            <a:ext cx="5577840" cy="475488"/>
          </a:xfrm>
          <a:prstGeom prst="rect">
            <a:avLst/>
          </a:prstGeom>
          <a:noFill/>
        </p:spPr>
        <p:txBody>
          <a:bodyPr wrap="square" lIns="18288" rIns="18288" tIns="0" bIns="0">
            <a:spAutoFit/>
          </a:bodyPr>
          <a:lstStyle/>
          <a:p>
            <a:pPr algn="l">
              <a:lnSpc>
                <a:spcPct val="110000"/>
              </a:lnSpc>
              <a:spcAft>
                <a:spcPts val="0"/>
              </a:spcAft>
              <a:defRPr sz="2200" b="1">
                <a:solidFill>
                  <a:srgbClr val="A4BAC6"/>
                </a:solidFill>
                <a:latin typeface="Aptos"/>
              </a:defRPr>
            </a:pPr>
            <a:r>
              <a:t>Medicines</a:t>
            </a:r>
          </a:p>
        </p:txBody>
      </p:sp>
      <p:sp>
        <p:nvSpPr>
          <p:cNvPr id="7" name="TextBox 6"/>
          <p:cNvSpPr txBox="1"/>
          <p:nvPr/>
        </p:nvSpPr>
        <p:spPr>
          <a:xfrm>
            <a:off x="9875520" y="2267712"/>
            <a:ext cx="3931920" cy="475488"/>
          </a:xfrm>
          <a:prstGeom prst="rect">
            <a:avLst/>
          </a:prstGeom>
          <a:noFill/>
        </p:spPr>
        <p:txBody>
          <a:bodyPr wrap="square" lIns="18288" rIns="18288" tIns="0" bIns="0">
            <a:spAutoFit/>
          </a:bodyPr>
          <a:lstStyle/>
          <a:p>
            <a:pPr algn="l">
              <a:lnSpc>
                <a:spcPct val="110000"/>
              </a:lnSpc>
              <a:spcAft>
                <a:spcPts val="0"/>
              </a:spcAft>
              <a:defRPr sz="2200" b="1">
                <a:solidFill>
                  <a:srgbClr val="A4BAC6"/>
                </a:solidFill>
                <a:latin typeface="Aptos"/>
              </a:defRPr>
            </a:pPr>
            <a:r>
              <a:t>Target</a:t>
            </a:r>
          </a:p>
        </p:txBody>
      </p:sp>
      <p:cxnSp>
        <p:nvCxnSpPr>
          <p:cNvPr id="8" name="Connector 7"/>
          <p:cNvCxnSpPr/>
          <p:nvPr/>
        </p:nvCxnSpPr>
        <p:spPr>
          <a:xfrm>
            <a:off x="777240" y="2971800"/>
            <a:ext cx="1307592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777240" y="3502152"/>
            <a:ext cx="2514600" cy="640080"/>
          </a:xfrm>
          <a:prstGeom prst="rect">
            <a:avLst/>
          </a:prstGeom>
          <a:noFill/>
        </p:spPr>
        <p:txBody>
          <a:bodyPr wrap="square" lIns="18288" rIns="18288" tIns="0" bIns="0">
            <a:spAutoFit/>
          </a:bodyPr>
          <a:lstStyle/>
          <a:p>
            <a:pPr algn="l">
              <a:lnSpc>
                <a:spcPct val="110000"/>
              </a:lnSpc>
              <a:spcAft>
                <a:spcPts val="0"/>
              </a:spcAft>
              <a:defRPr sz="2800" b="1">
                <a:solidFill>
                  <a:srgbClr val="49C7CA"/>
                </a:solidFill>
                <a:latin typeface="Aptos"/>
              </a:defRPr>
            </a:pPr>
            <a:r>
              <a:t>Oral PrEP</a:t>
            </a:r>
          </a:p>
        </p:txBody>
      </p:sp>
      <p:sp>
        <p:nvSpPr>
          <p:cNvPr id="10" name="TextBox 9"/>
          <p:cNvSpPr txBox="1"/>
          <p:nvPr/>
        </p:nvSpPr>
        <p:spPr>
          <a:xfrm>
            <a:off x="3520440" y="3502152"/>
            <a:ext cx="5715000" cy="1280160"/>
          </a:xfrm>
          <a:prstGeom prst="rect">
            <a:avLst/>
          </a:prstGeom>
          <a:noFill/>
        </p:spPr>
        <p:txBody>
          <a:bodyPr wrap="square" lIns="18288" rIns="18288" tIns="0" bIns="0">
            <a:spAutoFit/>
          </a:bodyPr>
          <a:lstStyle/>
          <a:p>
            <a:pPr algn="l">
              <a:lnSpc>
                <a:spcPct val="110000"/>
              </a:lnSpc>
              <a:spcAft>
                <a:spcPts val="0"/>
              </a:spcAft>
              <a:defRPr sz="2700" b="0">
                <a:solidFill>
                  <a:srgbClr val="F4F7FA"/>
                </a:solidFill>
                <a:latin typeface="Aptos"/>
              </a:defRPr>
            </a:pPr>
            <a:r>
              <a:t>Tenofovir disoproxil fumarate</a:t>
            </a:r>
          </a:p>
          <a:p>
            <a:pPr algn="l">
              <a:lnSpc>
                <a:spcPct val="110000"/>
              </a:lnSpc>
              <a:spcAft>
                <a:spcPts val="0"/>
              </a:spcAft>
              <a:defRPr sz="2700" b="0">
                <a:solidFill>
                  <a:srgbClr val="F4F7FA"/>
                </a:solidFill>
                <a:latin typeface="Aptos"/>
              </a:defRPr>
            </a:pPr>
            <a:r>
              <a:t>+ emtricitabine (TDF/FTC)</a:t>
            </a:r>
          </a:p>
        </p:txBody>
      </p:sp>
      <p:sp>
        <p:nvSpPr>
          <p:cNvPr id="11" name="TextBox 10"/>
          <p:cNvSpPr txBox="1"/>
          <p:nvPr/>
        </p:nvSpPr>
        <p:spPr>
          <a:xfrm>
            <a:off x="9875520" y="3502152"/>
            <a:ext cx="3931920" cy="1280160"/>
          </a:xfrm>
          <a:prstGeom prst="rect">
            <a:avLst/>
          </a:prstGeom>
          <a:noFill/>
        </p:spPr>
        <p:txBody>
          <a:bodyPr wrap="square" lIns="18288" rIns="18288" tIns="0" bIns="0">
            <a:spAutoFit/>
          </a:bodyPr>
          <a:lstStyle/>
          <a:p>
            <a:pPr algn="l">
              <a:lnSpc>
                <a:spcPct val="110000"/>
              </a:lnSpc>
              <a:spcAft>
                <a:spcPts val="0"/>
              </a:spcAft>
              <a:defRPr sz="2400" b="0">
                <a:solidFill>
                  <a:srgbClr val="49C7CA"/>
                </a:solidFill>
                <a:latin typeface="Aptos"/>
              </a:defRPr>
            </a:pPr>
            <a:r>
              <a:t>Reverse transcriptase</a:t>
            </a:r>
          </a:p>
          <a:p>
            <a:pPr algn="l">
              <a:lnSpc>
                <a:spcPct val="110000"/>
              </a:lnSpc>
              <a:spcAft>
                <a:spcPts val="0"/>
              </a:spcAft>
              <a:defRPr sz="2400" b="0">
                <a:solidFill>
                  <a:srgbClr val="49C7CA"/>
                </a:solidFill>
                <a:latin typeface="Aptos"/>
              </a:defRPr>
            </a:pPr>
            <a:r>
              <a:t>Viral RNA to DNA</a:t>
            </a:r>
          </a:p>
        </p:txBody>
      </p:sp>
      <p:cxnSp>
        <p:nvCxnSpPr>
          <p:cNvPr id="12" name="Connector 11"/>
          <p:cNvCxnSpPr/>
          <p:nvPr/>
        </p:nvCxnSpPr>
        <p:spPr>
          <a:xfrm>
            <a:off x="777240" y="4983480"/>
            <a:ext cx="1307592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777240" y="5522976"/>
            <a:ext cx="2651760" cy="640080"/>
          </a:xfrm>
          <a:prstGeom prst="rect">
            <a:avLst/>
          </a:prstGeom>
          <a:noFill/>
        </p:spPr>
        <p:txBody>
          <a:bodyPr wrap="square" lIns="18288" rIns="18288" tIns="0" bIns="0">
            <a:spAutoFit/>
          </a:bodyPr>
          <a:lstStyle/>
          <a:p>
            <a:pPr algn="l">
              <a:lnSpc>
                <a:spcPct val="110000"/>
              </a:lnSpc>
              <a:spcAft>
                <a:spcPts val="0"/>
              </a:spcAft>
              <a:defRPr sz="2700" b="1">
                <a:solidFill>
                  <a:srgbClr val="F28E80"/>
                </a:solidFill>
                <a:latin typeface="Aptos"/>
              </a:defRPr>
            </a:pPr>
            <a:r>
              <a:t>PEP example</a:t>
            </a:r>
          </a:p>
        </p:txBody>
      </p:sp>
      <p:sp>
        <p:nvSpPr>
          <p:cNvPr id="14" name="TextBox 13"/>
          <p:cNvSpPr txBox="1"/>
          <p:nvPr/>
        </p:nvSpPr>
        <p:spPr>
          <a:xfrm>
            <a:off x="3520440" y="5522976"/>
            <a:ext cx="5715000" cy="1188720"/>
          </a:xfrm>
          <a:prstGeom prst="rect">
            <a:avLst/>
          </a:prstGeom>
          <a:noFill/>
        </p:spPr>
        <p:txBody>
          <a:bodyPr wrap="square" lIns="18288" rIns="18288" tIns="0" bIns="0">
            <a:spAutoFit/>
          </a:bodyPr>
          <a:lstStyle/>
          <a:p>
            <a:pPr algn="l">
              <a:lnSpc>
                <a:spcPct val="110000"/>
              </a:lnSpc>
              <a:spcAft>
                <a:spcPts val="0"/>
              </a:spcAft>
              <a:defRPr sz="2700" b="0">
                <a:solidFill>
                  <a:srgbClr val="F4F7FA"/>
                </a:solidFill>
                <a:latin typeface="Aptos"/>
              </a:defRPr>
            </a:pPr>
            <a:r>
              <a:t>TDF/FTC</a:t>
            </a:r>
          </a:p>
          <a:p>
            <a:pPr algn="l">
              <a:lnSpc>
                <a:spcPct val="110000"/>
              </a:lnSpc>
              <a:spcAft>
                <a:spcPts val="0"/>
              </a:spcAft>
              <a:defRPr sz="2700" b="0">
                <a:solidFill>
                  <a:srgbClr val="F4F7FA"/>
                </a:solidFill>
                <a:latin typeface="Aptos"/>
              </a:defRPr>
            </a:pPr>
            <a:r>
              <a:t>+ dolutegravir</a:t>
            </a:r>
          </a:p>
        </p:txBody>
      </p:sp>
      <p:sp>
        <p:nvSpPr>
          <p:cNvPr id="15" name="TextBox 14"/>
          <p:cNvSpPr txBox="1"/>
          <p:nvPr/>
        </p:nvSpPr>
        <p:spPr>
          <a:xfrm>
            <a:off x="9875520" y="5522976"/>
            <a:ext cx="3931920" cy="1280160"/>
          </a:xfrm>
          <a:prstGeom prst="rect">
            <a:avLst/>
          </a:prstGeom>
          <a:noFill/>
        </p:spPr>
        <p:txBody>
          <a:bodyPr wrap="square" lIns="18288" rIns="18288" tIns="0" bIns="0">
            <a:spAutoFit/>
          </a:bodyPr>
          <a:lstStyle/>
          <a:p>
            <a:pPr algn="l">
              <a:lnSpc>
                <a:spcPct val="110000"/>
              </a:lnSpc>
              <a:spcAft>
                <a:spcPts val="0"/>
              </a:spcAft>
              <a:defRPr sz="2400" b="0">
                <a:solidFill>
                  <a:srgbClr val="F28E80"/>
                </a:solidFill>
                <a:latin typeface="Aptos"/>
              </a:defRPr>
            </a:pPr>
            <a:r>
              <a:t>Adds an integrase block</a:t>
            </a:r>
          </a:p>
          <a:p>
            <a:pPr algn="l">
              <a:lnSpc>
                <a:spcPct val="110000"/>
              </a:lnSpc>
              <a:spcAft>
                <a:spcPts val="0"/>
              </a:spcAft>
              <a:defRPr sz="2400" b="0">
                <a:solidFill>
                  <a:srgbClr val="F28E80"/>
                </a:solidFill>
                <a:latin typeface="Aptos"/>
              </a:defRPr>
            </a:pPr>
            <a:r>
              <a:t>Viral DNA into host DNA</a:t>
            </a:r>
          </a:p>
        </p:txBody>
      </p:sp>
      <p:sp>
        <p:nvSpPr>
          <p:cNvPr id="16" name="Rectangle 15"/>
          <p:cNvSpPr/>
          <p:nvPr/>
        </p:nvSpPr>
        <p:spPr>
          <a:xfrm>
            <a:off x="731520" y="6995160"/>
            <a:ext cx="41148" cy="457200"/>
          </a:xfrm>
          <a:prstGeom prst="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0120" y="6986016"/>
            <a:ext cx="12801600" cy="640080"/>
          </a:xfrm>
          <a:prstGeom prst="rect">
            <a:avLst/>
          </a:prstGeom>
          <a:noFill/>
        </p:spPr>
        <p:txBody>
          <a:bodyPr wrap="square" lIns="18288" rIns="18288" tIns="0" bIns="0">
            <a:spAutoFit/>
          </a:bodyPr>
          <a:lstStyle/>
          <a:p>
            <a:pPr algn="l">
              <a:lnSpc>
                <a:spcPct val="110000"/>
              </a:lnSpc>
              <a:spcAft>
                <a:spcPts val="0"/>
              </a:spcAft>
              <a:defRPr sz="2000" b="0">
                <a:solidFill>
                  <a:srgbClr val="49C7CA"/>
                </a:solidFill>
                <a:latin typeface="Aptos"/>
              </a:defRPr>
            </a:pPr>
            <a:r>
              <a:t>An example regimen, not the only option; selection is clinical.</a:t>
            </a:r>
          </a:p>
        </p:txBody>
      </p:sp>
      <p:sp>
        <p:nvSpPr>
          <p:cNvPr id="18" name="TextBox 17"/>
          <p:cNvSpPr txBox="1"/>
          <p:nvPr/>
        </p:nvSpPr>
        <p:spPr>
          <a:xfrm>
            <a:off x="731520" y="7680960"/>
            <a:ext cx="11795760" cy="310896"/>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[19] Estonian guideline  |  [20] DailyMed  |  [21] NIH HIVinfo</a:t>
            </a:r>
          </a:p>
        </p:txBody>
      </p:sp>
      <p:sp>
        <p:nvSpPr>
          <p:cNvPr id="19" name="TextBox 18"/>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14 / 29</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F28E80"/>
                </a:solidFill>
                <a:latin typeface="Aptos"/>
              </a:defRPr>
            </a:pPr>
            <a:r>
              <a:t>MECHANISM</a:t>
            </a:r>
          </a:p>
        </p:txBody>
      </p:sp>
      <p:sp>
        <p:nvSpPr>
          <p:cNvPr id="3" name="TextBox 2"/>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How the medicines work</a:t>
            </a:r>
          </a:p>
        </p:txBody>
      </p:sp>
      <p:cxnSp>
        <p:nvCxnSpPr>
          <p:cNvPr id="4" name="Connector 3"/>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777240" y="2414016"/>
            <a:ext cx="3657600" cy="640080"/>
          </a:xfrm>
          <a:prstGeom prst="rect">
            <a:avLst/>
          </a:prstGeom>
          <a:noFill/>
        </p:spPr>
        <p:txBody>
          <a:bodyPr wrap="square" lIns="18288" rIns="18288" tIns="0" bIns="0">
            <a:spAutoFit/>
          </a:bodyPr>
          <a:lstStyle/>
          <a:p>
            <a:pPr algn="l">
              <a:lnSpc>
                <a:spcPct val="110000"/>
              </a:lnSpc>
              <a:spcAft>
                <a:spcPts val="0"/>
              </a:spcAft>
              <a:defRPr sz="3200" b="1">
                <a:solidFill>
                  <a:srgbClr val="F4F7FA"/>
                </a:solidFill>
                <a:latin typeface="Aptos"/>
              </a:defRPr>
            </a:pPr>
            <a:r>
              <a:t>Viral RNA</a:t>
            </a:r>
          </a:p>
        </p:txBody>
      </p:sp>
      <p:sp>
        <p:nvSpPr>
          <p:cNvPr id="6" name="TextBox 5"/>
          <p:cNvSpPr txBox="1"/>
          <p:nvPr/>
        </p:nvSpPr>
        <p:spPr>
          <a:xfrm>
            <a:off x="777240" y="3136392"/>
            <a:ext cx="3657600" cy="502920"/>
          </a:xfrm>
          <a:prstGeom prst="rect">
            <a:avLst/>
          </a:prstGeom>
          <a:noFill/>
        </p:spPr>
        <p:txBody>
          <a:bodyPr wrap="square" lIns="18288" rIns="18288" tIns="0" bIns="0">
            <a:spAutoFit/>
          </a:bodyPr>
          <a:lstStyle/>
          <a:p>
            <a:pPr algn="l">
              <a:lnSpc>
                <a:spcPct val="110000"/>
              </a:lnSpc>
              <a:spcAft>
                <a:spcPts val="0"/>
              </a:spcAft>
              <a:defRPr sz="2000" b="0">
                <a:solidFill>
                  <a:srgbClr val="A4BAC6"/>
                </a:solidFill>
                <a:latin typeface="Aptos"/>
              </a:defRPr>
            </a:pPr>
            <a:r>
              <a:t>Inside a CD4 T cell</a:t>
            </a:r>
          </a:p>
        </p:txBody>
      </p:sp>
      <p:sp>
        <p:nvSpPr>
          <p:cNvPr id="7" name="TextBox 6"/>
          <p:cNvSpPr txBox="1"/>
          <p:nvPr/>
        </p:nvSpPr>
        <p:spPr>
          <a:xfrm>
            <a:off x="5486400" y="2414016"/>
            <a:ext cx="3657600" cy="640080"/>
          </a:xfrm>
          <a:prstGeom prst="rect">
            <a:avLst/>
          </a:prstGeom>
          <a:noFill/>
        </p:spPr>
        <p:txBody>
          <a:bodyPr wrap="square" lIns="18288" rIns="18288" tIns="0" bIns="0">
            <a:spAutoFit/>
          </a:bodyPr>
          <a:lstStyle/>
          <a:p>
            <a:pPr algn="l">
              <a:lnSpc>
                <a:spcPct val="110000"/>
              </a:lnSpc>
              <a:spcAft>
                <a:spcPts val="0"/>
              </a:spcAft>
              <a:defRPr sz="3200" b="1">
                <a:solidFill>
                  <a:srgbClr val="F4F7FA"/>
                </a:solidFill>
                <a:latin typeface="Aptos"/>
              </a:defRPr>
            </a:pPr>
            <a:r>
              <a:t>Viral DNA</a:t>
            </a:r>
          </a:p>
        </p:txBody>
      </p:sp>
      <p:sp>
        <p:nvSpPr>
          <p:cNvPr id="8" name="TextBox 7"/>
          <p:cNvSpPr txBox="1"/>
          <p:nvPr/>
        </p:nvSpPr>
        <p:spPr>
          <a:xfrm>
            <a:off x="5486400" y="3136392"/>
            <a:ext cx="3657600" cy="502920"/>
          </a:xfrm>
          <a:prstGeom prst="rect">
            <a:avLst/>
          </a:prstGeom>
          <a:noFill/>
        </p:spPr>
        <p:txBody>
          <a:bodyPr wrap="square" lIns="18288" rIns="18288" tIns="0" bIns="0">
            <a:spAutoFit/>
          </a:bodyPr>
          <a:lstStyle/>
          <a:p>
            <a:pPr algn="l">
              <a:lnSpc>
                <a:spcPct val="110000"/>
              </a:lnSpc>
              <a:spcAft>
                <a:spcPts val="0"/>
              </a:spcAft>
              <a:defRPr sz="2000" b="0">
                <a:solidFill>
                  <a:srgbClr val="A4BAC6"/>
                </a:solidFill>
                <a:latin typeface="Aptos"/>
              </a:defRPr>
            </a:pPr>
            <a:r>
              <a:t>A DNA copy of HIV</a:t>
            </a:r>
          </a:p>
        </p:txBody>
      </p:sp>
      <p:sp>
        <p:nvSpPr>
          <p:cNvPr id="9" name="TextBox 8"/>
          <p:cNvSpPr txBox="1"/>
          <p:nvPr/>
        </p:nvSpPr>
        <p:spPr>
          <a:xfrm>
            <a:off x="10241280" y="2414016"/>
            <a:ext cx="3657600" cy="640080"/>
          </a:xfrm>
          <a:prstGeom prst="rect">
            <a:avLst/>
          </a:prstGeom>
          <a:noFill/>
        </p:spPr>
        <p:txBody>
          <a:bodyPr wrap="square" lIns="18288" rIns="18288" tIns="0" bIns="0">
            <a:spAutoFit/>
          </a:bodyPr>
          <a:lstStyle/>
          <a:p>
            <a:pPr algn="l">
              <a:lnSpc>
                <a:spcPct val="110000"/>
              </a:lnSpc>
              <a:spcAft>
                <a:spcPts val="0"/>
              </a:spcAft>
              <a:defRPr sz="3200" b="1">
                <a:solidFill>
                  <a:srgbClr val="F4F7FA"/>
                </a:solidFill>
                <a:latin typeface="Aptos"/>
              </a:defRPr>
            </a:pPr>
            <a:r>
              <a:t>Integration</a:t>
            </a:r>
          </a:p>
        </p:txBody>
      </p:sp>
      <p:sp>
        <p:nvSpPr>
          <p:cNvPr id="10" name="TextBox 9"/>
          <p:cNvSpPr txBox="1"/>
          <p:nvPr/>
        </p:nvSpPr>
        <p:spPr>
          <a:xfrm>
            <a:off x="10241280" y="3136392"/>
            <a:ext cx="3657600" cy="502920"/>
          </a:xfrm>
          <a:prstGeom prst="rect">
            <a:avLst/>
          </a:prstGeom>
          <a:noFill/>
        </p:spPr>
        <p:txBody>
          <a:bodyPr wrap="square" lIns="18288" rIns="18288" tIns="0" bIns="0">
            <a:spAutoFit/>
          </a:bodyPr>
          <a:lstStyle/>
          <a:p>
            <a:pPr algn="l">
              <a:lnSpc>
                <a:spcPct val="110000"/>
              </a:lnSpc>
              <a:spcAft>
                <a:spcPts val="0"/>
              </a:spcAft>
              <a:defRPr sz="2000" b="0">
                <a:solidFill>
                  <a:srgbClr val="A4BAC6"/>
                </a:solidFill>
                <a:latin typeface="Aptos"/>
              </a:defRPr>
            </a:pPr>
            <a:r>
              <a:t>Viral DNA within host DNA</a:t>
            </a:r>
          </a:p>
        </p:txBody>
      </p:sp>
      <p:sp>
        <p:nvSpPr>
          <p:cNvPr id="11" name="Right Arrow 10"/>
          <p:cNvSpPr/>
          <p:nvPr/>
        </p:nvSpPr>
        <p:spPr>
          <a:xfrm>
            <a:off x="4233672" y="2651760"/>
            <a:ext cx="731520" cy="292608"/>
          </a:xfrm>
          <a:prstGeom prst="rightArrow">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ight Arrow 11"/>
          <p:cNvSpPr/>
          <p:nvPr/>
        </p:nvSpPr>
        <p:spPr>
          <a:xfrm>
            <a:off x="8961120" y="2651760"/>
            <a:ext cx="731520" cy="292608"/>
          </a:xfrm>
          <a:prstGeom prst="rightArrow">
            <a:avLst/>
          </a:prstGeom>
          <a:solidFill>
            <a:srgbClr val="F28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14400" y="4096512"/>
            <a:ext cx="6309360" cy="548640"/>
          </a:xfrm>
          <a:prstGeom prst="rect">
            <a:avLst/>
          </a:prstGeom>
          <a:noFill/>
        </p:spPr>
        <p:txBody>
          <a:bodyPr wrap="square" lIns="18288" rIns="18288" tIns="0" bIns="0">
            <a:spAutoFit/>
          </a:bodyPr>
          <a:lstStyle/>
          <a:p>
            <a:pPr algn="l">
              <a:lnSpc>
                <a:spcPct val="110000"/>
              </a:lnSpc>
              <a:spcAft>
                <a:spcPts val="0"/>
              </a:spcAft>
              <a:defRPr sz="2700" b="1">
                <a:solidFill>
                  <a:srgbClr val="49C7CA"/>
                </a:solidFill>
                <a:latin typeface="Aptos"/>
              </a:defRPr>
            </a:pPr>
            <a:r>
              <a:t>Reverse transcriptase</a:t>
            </a:r>
          </a:p>
        </p:txBody>
      </p:sp>
      <p:sp>
        <p:nvSpPr>
          <p:cNvPr id="14" name="TextBox 13"/>
          <p:cNvSpPr txBox="1"/>
          <p:nvPr/>
        </p:nvSpPr>
        <p:spPr>
          <a:xfrm>
            <a:off x="914400" y="4800600"/>
            <a:ext cx="6309360" cy="548640"/>
          </a:xfrm>
          <a:prstGeom prst="rect">
            <a:avLst/>
          </a:prstGeom>
          <a:noFill/>
        </p:spPr>
        <p:txBody>
          <a:bodyPr wrap="square" lIns="18288" rIns="18288" tIns="0" bIns="0">
            <a:spAutoFit/>
          </a:bodyPr>
          <a:lstStyle/>
          <a:p>
            <a:pPr algn="l">
              <a:lnSpc>
                <a:spcPct val="110000"/>
              </a:lnSpc>
              <a:spcAft>
                <a:spcPts val="0"/>
              </a:spcAft>
              <a:defRPr sz="2800" b="1">
                <a:solidFill>
                  <a:srgbClr val="49C7CA"/>
                </a:solidFill>
                <a:latin typeface="Aptos"/>
              </a:defRPr>
            </a:pPr>
            <a:r>
              <a:t>Tenofovir + emtricitabine</a:t>
            </a:r>
          </a:p>
        </p:txBody>
      </p:sp>
      <p:sp>
        <p:nvSpPr>
          <p:cNvPr id="15" name="TextBox 14"/>
          <p:cNvSpPr txBox="1"/>
          <p:nvPr/>
        </p:nvSpPr>
        <p:spPr>
          <a:xfrm>
            <a:off x="914400" y="5486400"/>
            <a:ext cx="6217920" cy="1097280"/>
          </a:xfrm>
          <a:prstGeom prst="rect">
            <a:avLst/>
          </a:prstGeom>
          <a:noFill/>
        </p:spPr>
        <p:txBody>
          <a:bodyPr wrap="square" lIns="18288" rIns="18288" tIns="0" bIns="0">
            <a:spAutoFit/>
          </a:bodyPr>
          <a:lstStyle/>
          <a:p>
            <a:pPr algn="l">
              <a:lnSpc>
                <a:spcPct val="110000"/>
              </a:lnSpc>
              <a:spcAft>
                <a:spcPts val="0"/>
              </a:spcAft>
              <a:defRPr sz="2500" b="0">
                <a:solidFill>
                  <a:srgbClr val="F4F7FA"/>
                </a:solidFill>
                <a:latin typeface="Aptos"/>
              </a:defRPr>
            </a:pPr>
            <a:r>
              <a:t>Mimic DNA building blocks.</a:t>
            </a:r>
          </a:p>
          <a:p>
            <a:pPr algn="l">
              <a:lnSpc>
                <a:spcPct val="110000"/>
              </a:lnSpc>
              <a:spcAft>
                <a:spcPts val="0"/>
              </a:spcAft>
              <a:defRPr sz="2500" b="0">
                <a:solidFill>
                  <a:srgbClr val="F4F7FA"/>
                </a:solidFill>
                <a:latin typeface="Aptos"/>
              </a:defRPr>
            </a:pPr>
            <a:r>
              <a:t>Terminate the growing viral DNA chain.</a:t>
            </a:r>
          </a:p>
        </p:txBody>
      </p:sp>
      <p:sp>
        <p:nvSpPr>
          <p:cNvPr id="16" name="TextBox 15"/>
          <p:cNvSpPr txBox="1"/>
          <p:nvPr/>
        </p:nvSpPr>
        <p:spPr>
          <a:xfrm>
            <a:off x="8229600" y="4096512"/>
            <a:ext cx="5486400" cy="548640"/>
          </a:xfrm>
          <a:prstGeom prst="rect">
            <a:avLst/>
          </a:prstGeom>
          <a:noFill/>
        </p:spPr>
        <p:txBody>
          <a:bodyPr wrap="square" lIns="18288" rIns="18288" tIns="0" bIns="0">
            <a:spAutoFit/>
          </a:bodyPr>
          <a:lstStyle/>
          <a:p>
            <a:pPr algn="l">
              <a:lnSpc>
                <a:spcPct val="110000"/>
              </a:lnSpc>
              <a:spcAft>
                <a:spcPts val="0"/>
              </a:spcAft>
              <a:defRPr sz="2700" b="1">
                <a:solidFill>
                  <a:srgbClr val="F28E80"/>
                </a:solidFill>
                <a:latin typeface="Aptos"/>
              </a:defRPr>
            </a:pPr>
            <a:r>
              <a:t>Integrase</a:t>
            </a:r>
          </a:p>
        </p:txBody>
      </p:sp>
      <p:sp>
        <p:nvSpPr>
          <p:cNvPr id="17" name="TextBox 16"/>
          <p:cNvSpPr txBox="1"/>
          <p:nvPr/>
        </p:nvSpPr>
        <p:spPr>
          <a:xfrm>
            <a:off x="8229600" y="4800600"/>
            <a:ext cx="5486400" cy="548640"/>
          </a:xfrm>
          <a:prstGeom prst="rect">
            <a:avLst/>
          </a:prstGeom>
          <a:noFill/>
        </p:spPr>
        <p:txBody>
          <a:bodyPr wrap="square" lIns="18288" rIns="18288" tIns="0" bIns="0">
            <a:spAutoFit/>
          </a:bodyPr>
          <a:lstStyle/>
          <a:p>
            <a:pPr algn="l">
              <a:lnSpc>
                <a:spcPct val="110000"/>
              </a:lnSpc>
              <a:spcAft>
                <a:spcPts val="0"/>
              </a:spcAft>
              <a:defRPr sz="2800" b="1">
                <a:solidFill>
                  <a:srgbClr val="F28E80"/>
                </a:solidFill>
                <a:latin typeface="Aptos"/>
              </a:defRPr>
            </a:pPr>
            <a:r>
              <a:t>Dolutegravir</a:t>
            </a:r>
          </a:p>
        </p:txBody>
      </p:sp>
      <p:sp>
        <p:nvSpPr>
          <p:cNvPr id="18" name="TextBox 17"/>
          <p:cNvSpPr txBox="1"/>
          <p:nvPr/>
        </p:nvSpPr>
        <p:spPr>
          <a:xfrm>
            <a:off x="8229600" y="5486400"/>
            <a:ext cx="5486400" cy="1097280"/>
          </a:xfrm>
          <a:prstGeom prst="rect">
            <a:avLst/>
          </a:prstGeom>
          <a:noFill/>
        </p:spPr>
        <p:txBody>
          <a:bodyPr wrap="square" lIns="18288" rIns="18288" tIns="0" bIns="0">
            <a:spAutoFit/>
          </a:bodyPr>
          <a:lstStyle/>
          <a:p>
            <a:pPr algn="l">
              <a:lnSpc>
                <a:spcPct val="110000"/>
              </a:lnSpc>
              <a:spcAft>
                <a:spcPts val="0"/>
              </a:spcAft>
              <a:defRPr sz="2500" b="0">
                <a:solidFill>
                  <a:srgbClr val="F4F7FA"/>
                </a:solidFill>
                <a:latin typeface="Aptos"/>
              </a:defRPr>
            </a:pPr>
            <a:r>
              <a:t>Blocks insertion of viral DNA</a:t>
            </a:r>
          </a:p>
          <a:p>
            <a:pPr algn="l">
              <a:lnSpc>
                <a:spcPct val="110000"/>
              </a:lnSpc>
              <a:spcAft>
                <a:spcPts val="0"/>
              </a:spcAft>
              <a:defRPr sz="2500" b="0">
                <a:solidFill>
                  <a:srgbClr val="F4F7FA"/>
                </a:solidFill>
                <a:latin typeface="Aptos"/>
              </a:defRPr>
            </a:pPr>
            <a:r>
              <a:t>into the cell's genome.</a:t>
            </a:r>
          </a:p>
        </p:txBody>
      </p:sp>
      <p:sp>
        <p:nvSpPr>
          <p:cNvPr id="19" name="Rectangle 18"/>
          <p:cNvSpPr/>
          <p:nvPr/>
        </p:nvSpPr>
        <p:spPr>
          <a:xfrm>
            <a:off x="731520" y="6995160"/>
            <a:ext cx="41148" cy="457200"/>
          </a:xfrm>
          <a:prstGeom prst="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960120" y="6986016"/>
            <a:ext cx="12801600" cy="640080"/>
          </a:xfrm>
          <a:prstGeom prst="rect">
            <a:avLst/>
          </a:prstGeom>
          <a:noFill/>
        </p:spPr>
        <p:txBody>
          <a:bodyPr wrap="square" lIns="18288" rIns="18288" tIns="0" bIns="0">
            <a:spAutoFit/>
          </a:bodyPr>
          <a:lstStyle/>
          <a:p>
            <a:pPr algn="l">
              <a:lnSpc>
                <a:spcPct val="110000"/>
              </a:lnSpc>
              <a:spcAft>
                <a:spcPts val="0"/>
              </a:spcAft>
              <a:defRPr sz="2200" b="0">
                <a:solidFill>
                  <a:srgbClr val="49C7CA"/>
                </a:solidFill>
                <a:latin typeface="Aptos"/>
              </a:defRPr>
            </a:pPr>
            <a:r>
              <a:t>Two viral enzymes. Two points where replication can be interrupted.</a:t>
            </a:r>
          </a:p>
        </p:txBody>
      </p:sp>
      <p:sp>
        <p:nvSpPr>
          <p:cNvPr id="21" name="TextBox 20"/>
          <p:cNvSpPr txBox="1"/>
          <p:nvPr/>
        </p:nvSpPr>
        <p:spPr>
          <a:xfrm>
            <a:off x="731520" y="7680960"/>
            <a:ext cx="11795760" cy="310896"/>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[20] DailyMed  |  [21] NIH HIVinfo</a:t>
            </a:r>
          </a:p>
        </p:txBody>
      </p:sp>
      <p:sp>
        <p:nvSpPr>
          <p:cNvPr id="22" name="TextBox 21"/>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15 / 29</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49C7CA"/>
                </a:solidFill>
                <a:latin typeface="Aptos"/>
              </a:defRPr>
            </a:pPr>
            <a:r>
              <a:t>TESTING / U=U</a:t>
            </a:r>
          </a:p>
        </p:txBody>
      </p:sp>
      <p:sp>
        <p:nvSpPr>
          <p:cNvPr id="3" name="TextBox 2"/>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Testing and treatment as prevention</a:t>
            </a:r>
          </a:p>
        </p:txBody>
      </p:sp>
      <p:cxnSp>
        <p:nvCxnSpPr>
          <p:cNvPr id="4" name="Connector 3"/>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777240" y="2295144"/>
            <a:ext cx="5943600" cy="603504"/>
          </a:xfrm>
          <a:prstGeom prst="rect">
            <a:avLst/>
          </a:prstGeom>
          <a:noFill/>
        </p:spPr>
        <p:txBody>
          <a:bodyPr wrap="square" lIns="18288" rIns="18288" tIns="0" bIns="0">
            <a:spAutoFit/>
          </a:bodyPr>
          <a:lstStyle/>
          <a:p>
            <a:pPr algn="l">
              <a:lnSpc>
                <a:spcPct val="110000"/>
              </a:lnSpc>
              <a:spcAft>
                <a:spcPts val="0"/>
              </a:spcAft>
              <a:defRPr sz="3300" b="1">
                <a:solidFill>
                  <a:srgbClr val="94ABF5"/>
                </a:solidFill>
                <a:latin typeface="Aptos"/>
              </a:defRPr>
            </a:pPr>
            <a:r>
              <a:t>Test</a:t>
            </a:r>
          </a:p>
        </p:txBody>
      </p:sp>
      <p:sp>
        <p:nvSpPr>
          <p:cNvPr id="6" name="TextBox 5"/>
          <p:cNvSpPr txBox="1"/>
          <p:nvPr/>
        </p:nvSpPr>
        <p:spPr>
          <a:xfrm>
            <a:off x="777240" y="3127248"/>
            <a:ext cx="5943600" cy="1280160"/>
          </a:xfrm>
          <a:prstGeom prst="rect">
            <a:avLst/>
          </a:prstGeom>
          <a:noFill/>
        </p:spPr>
        <p:txBody>
          <a:bodyPr wrap="square" lIns="18288" rIns="18288" tIns="0" bIns="0">
            <a:spAutoFit/>
          </a:bodyPr>
          <a:lstStyle/>
          <a:p>
            <a:pPr algn="l">
              <a:lnSpc>
                <a:spcPct val="110000"/>
              </a:lnSpc>
              <a:spcAft>
                <a:spcPts val="0"/>
              </a:spcAft>
              <a:defRPr sz="2600" b="0">
                <a:solidFill>
                  <a:srgbClr val="F4F7FA"/>
                </a:solidFill>
                <a:latin typeface="Aptos"/>
              </a:defRPr>
            </a:pPr>
            <a:r>
              <a:t>HIV may be present without symptoms.</a:t>
            </a:r>
          </a:p>
          <a:p>
            <a:pPr algn="l">
              <a:lnSpc>
                <a:spcPct val="110000"/>
              </a:lnSpc>
              <a:spcAft>
                <a:spcPts val="0"/>
              </a:spcAft>
              <a:defRPr sz="2600" b="0">
                <a:solidFill>
                  <a:srgbClr val="F4F7FA"/>
                </a:solidFill>
                <a:latin typeface="Aptos"/>
              </a:defRPr>
            </a:pPr>
            <a:r>
              <a:t>Early diagnosis enables early treatment.</a:t>
            </a:r>
          </a:p>
        </p:txBody>
      </p:sp>
      <p:sp>
        <p:nvSpPr>
          <p:cNvPr id="7" name="TextBox 6"/>
          <p:cNvSpPr txBox="1"/>
          <p:nvPr/>
        </p:nvSpPr>
        <p:spPr>
          <a:xfrm>
            <a:off x="777240" y="4727448"/>
            <a:ext cx="5943600" cy="566928"/>
          </a:xfrm>
          <a:prstGeom prst="rect">
            <a:avLst/>
          </a:prstGeom>
          <a:noFill/>
        </p:spPr>
        <p:txBody>
          <a:bodyPr wrap="square" lIns="18288" rIns="18288" tIns="0" bIns="0">
            <a:spAutoFit/>
          </a:bodyPr>
          <a:lstStyle/>
          <a:p>
            <a:pPr algn="l">
              <a:lnSpc>
                <a:spcPct val="110000"/>
              </a:lnSpc>
              <a:spcAft>
                <a:spcPts val="0"/>
              </a:spcAft>
              <a:defRPr sz="2700" b="1">
                <a:solidFill>
                  <a:srgbClr val="94ABF5"/>
                </a:solidFill>
                <a:latin typeface="Aptos"/>
              </a:defRPr>
            </a:pPr>
            <a:r>
              <a:t>Estonia</a:t>
            </a:r>
          </a:p>
        </p:txBody>
      </p:sp>
      <p:sp>
        <p:nvSpPr>
          <p:cNvPr id="8" name="TextBox 7"/>
          <p:cNvSpPr txBox="1"/>
          <p:nvPr/>
        </p:nvSpPr>
        <p:spPr>
          <a:xfrm>
            <a:off x="777240" y="5477256"/>
            <a:ext cx="5943600" cy="1188720"/>
          </a:xfrm>
          <a:prstGeom prst="rect">
            <a:avLst/>
          </a:prstGeom>
          <a:noFill/>
        </p:spPr>
        <p:txBody>
          <a:bodyPr wrap="square" lIns="18288" rIns="18288" tIns="0" bIns="0">
            <a:spAutoFit/>
          </a:bodyPr>
          <a:lstStyle/>
          <a:p>
            <a:pPr algn="l">
              <a:lnSpc>
                <a:spcPct val="110000"/>
              </a:lnSpc>
              <a:spcAft>
                <a:spcPts val="0"/>
              </a:spcAft>
              <a:defRPr sz="2400" b="0">
                <a:solidFill>
                  <a:srgbClr val="F4F7FA"/>
                </a:solidFill>
                <a:latin typeface="Aptos"/>
              </a:defRPr>
            </a:pPr>
            <a:r>
              <a:t>Free anonymous testing at HIV centres,</a:t>
            </a:r>
          </a:p>
          <a:p>
            <a:pPr algn="l">
              <a:lnSpc>
                <a:spcPct val="110000"/>
              </a:lnSpc>
              <a:spcAft>
                <a:spcPts val="0"/>
              </a:spcAft>
              <a:defRPr sz="2400" b="0">
                <a:solidFill>
                  <a:srgbClr val="F4F7FA"/>
                </a:solidFill>
                <a:latin typeface="Aptos"/>
              </a:defRPr>
            </a:pPr>
            <a:r>
              <a:t>including without health insurance.</a:t>
            </a:r>
          </a:p>
        </p:txBody>
      </p:sp>
      <p:sp>
        <p:nvSpPr>
          <p:cNvPr id="9" name="TextBox 8"/>
          <p:cNvSpPr txBox="1"/>
          <p:nvPr/>
        </p:nvSpPr>
        <p:spPr>
          <a:xfrm>
            <a:off x="7973568" y="2331720"/>
            <a:ext cx="5486400" cy="1060704"/>
          </a:xfrm>
          <a:prstGeom prst="rect">
            <a:avLst/>
          </a:prstGeom>
          <a:noFill/>
        </p:spPr>
        <p:txBody>
          <a:bodyPr wrap="square" lIns="18288" rIns="18288" tIns="0" bIns="0">
            <a:spAutoFit/>
          </a:bodyPr>
          <a:lstStyle/>
          <a:p>
            <a:pPr algn="l">
              <a:lnSpc>
                <a:spcPct val="110000"/>
              </a:lnSpc>
              <a:spcAft>
                <a:spcPts val="0"/>
              </a:spcAft>
              <a:defRPr sz="6800" b="1">
                <a:solidFill>
                  <a:srgbClr val="49C7CA"/>
                </a:solidFill>
                <a:latin typeface="Aptos"/>
              </a:defRPr>
            </a:pPr>
            <a:r>
              <a:t>U=U</a:t>
            </a:r>
          </a:p>
        </p:txBody>
      </p:sp>
      <p:sp>
        <p:nvSpPr>
          <p:cNvPr id="10" name="TextBox 9"/>
          <p:cNvSpPr txBox="1"/>
          <p:nvPr/>
        </p:nvSpPr>
        <p:spPr>
          <a:xfrm>
            <a:off x="7973568" y="3657600"/>
            <a:ext cx="5806440" cy="868680"/>
          </a:xfrm>
          <a:prstGeom prst="rect">
            <a:avLst/>
          </a:prstGeom>
          <a:noFill/>
        </p:spPr>
        <p:txBody>
          <a:bodyPr wrap="square" lIns="18288" rIns="18288" tIns="0" bIns="0">
            <a:spAutoFit/>
          </a:bodyPr>
          <a:lstStyle/>
          <a:p>
            <a:pPr algn="l">
              <a:lnSpc>
                <a:spcPct val="110000"/>
              </a:lnSpc>
              <a:spcAft>
                <a:spcPts val="0"/>
              </a:spcAft>
              <a:defRPr sz="2800" b="1">
                <a:solidFill>
                  <a:srgbClr val="49C7CA"/>
                </a:solidFill>
                <a:latin typeface="Aptos"/>
              </a:defRPr>
            </a:pPr>
            <a:r>
              <a:t>Undetectable = Untransmittable</a:t>
            </a:r>
          </a:p>
        </p:txBody>
      </p:sp>
      <p:sp>
        <p:nvSpPr>
          <p:cNvPr id="11" name="TextBox 10"/>
          <p:cNvSpPr txBox="1"/>
          <p:nvPr/>
        </p:nvSpPr>
        <p:spPr>
          <a:xfrm>
            <a:off x="7973568" y="4846320"/>
            <a:ext cx="5760720" cy="1463040"/>
          </a:xfrm>
          <a:prstGeom prst="rect">
            <a:avLst/>
          </a:prstGeom>
          <a:noFill/>
        </p:spPr>
        <p:txBody>
          <a:bodyPr wrap="square" lIns="18288" rIns="18288" tIns="0" bIns="0">
            <a:spAutoFit/>
          </a:bodyPr>
          <a:lstStyle/>
          <a:p>
            <a:pPr algn="l">
              <a:lnSpc>
                <a:spcPct val="110000"/>
              </a:lnSpc>
              <a:spcAft>
                <a:spcPts val="0"/>
              </a:spcAft>
              <a:defRPr sz="2500" b="0">
                <a:solidFill>
                  <a:srgbClr val="F4F7FA"/>
                </a:solidFill>
                <a:latin typeface="Aptos"/>
              </a:defRPr>
            </a:pPr>
            <a:r>
              <a:t>Maintained undetectable viral load</a:t>
            </a:r>
          </a:p>
          <a:p>
            <a:pPr algn="l">
              <a:lnSpc>
                <a:spcPct val="110000"/>
              </a:lnSpc>
              <a:spcAft>
                <a:spcPts val="0"/>
              </a:spcAft>
              <a:defRPr sz="2500" b="0">
                <a:solidFill>
                  <a:srgbClr val="F4F7FA"/>
                </a:solidFill>
                <a:latin typeface="Aptos"/>
              </a:defRPr>
            </a:pPr>
            <a:r>
              <a:t>on effective treatment means</a:t>
            </a:r>
          </a:p>
          <a:p>
            <a:pPr algn="l">
              <a:lnSpc>
                <a:spcPct val="110000"/>
              </a:lnSpc>
              <a:spcAft>
                <a:spcPts val="0"/>
              </a:spcAft>
              <a:defRPr sz="2500" b="0">
                <a:solidFill>
                  <a:srgbClr val="F4F7FA"/>
                </a:solidFill>
                <a:latin typeface="Aptos"/>
              </a:defRPr>
            </a:pPr>
            <a:r>
              <a:t>no sexual transmission.</a:t>
            </a:r>
          </a:p>
        </p:txBody>
      </p:sp>
      <p:sp>
        <p:nvSpPr>
          <p:cNvPr id="12" name="Rectangle 11"/>
          <p:cNvSpPr/>
          <p:nvPr/>
        </p:nvSpPr>
        <p:spPr>
          <a:xfrm>
            <a:off x="731520" y="6995160"/>
            <a:ext cx="41148" cy="457200"/>
          </a:xfrm>
          <a:prstGeom prst="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60120" y="6986016"/>
            <a:ext cx="12801600" cy="640080"/>
          </a:xfrm>
          <a:prstGeom prst="rect">
            <a:avLst/>
          </a:prstGeom>
          <a:noFill/>
        </p:spPr>
        <p:txBody>
          <a:bodyPr wrap="square" lIns="18288" rIns="18288" tIns="0" bIns="0">
            <a:spAutoFit/>
          </a:bodyPr>
          <a:lstStyle/>
          <a:p>
            <a:pPr algn="l">
              <a:lnSpc>
                <a:spcPct val="110000"/>
              </a:lnSpc>
              <a:spcAft>
                <a:spcPts val="0"/>
              </a:spcAft>
              <a:defRPr sz="2000" b="0">
                <a:solidFill>
                  <a:srgbClr val="49C7CA"/>
                </a:solidFill>
                <a:latin typeface="Aptos"/>
              </a:defRPr>
            </a:pPr>
            <a:r>
              <a:t>Treatment protects immunity and prevents sexual transmission. It is not a cure.</a:t>
            </a:r>
          </a:p>
        </p:txBody>
      </p:sp>
      <p:sp>
        <p:nvSpPr>
          <p:cNvPr id="14" name="TextBox 13"/>
          <p:cNvSpPr txBox="1"/>
          <p:nvPr/>
        </p:nvSpPr>
        <p:spPr>
          <a:xfrm>
            <a:off x="731520" y="7680960"/>
            <a:ext cx="11795760" cy="310896"/>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[01] WHO  |  [23] TAI / HIV.ee  |  [24] WHO</a:t>
            </a:r>
          </a:p>
        </p:txBody>
      </p:sp>
      <p:sp>
        <p:nvSpPr>
          <p:cNvPr id="15" name="TextBox 14"/>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16 / 29</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C6A1DF"/>
                </a:solidFill>
                <a:latin typeface="Aptos"/>
              </a:defRPr>
            </a:pPr>
            <a:r>
              <a:t>THE RESERVOIR</a:t>
            </a:r>
          </a:p>
        </p:txBody>
      </p:sp>
      <p:sp>
        <p:nvSpPr>
          <p:cNvPr id="3" name="TextBox 2"/>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Why treatment continues</a:t>
            </a:r>
          </a:p>
        </p:txBody>
      </p:sp>
      <p:cxnSp>
        <p:nvCxnSpPr>
          <p:cNvPr id="4" name="Connector 3"/>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777240" y="2404872"/>
            <a:ext cx="6035040" cy="640080"/>
          </a:xfrm>
          <a:prstGeom prst="rect">
            <a:avLst/>
          </a:prstGeom>
          <a:noFill/>
        </p:spPr>
        <p:txBody>
          <a:bodyPr wrap="square" lIns="18288" rIns="18288" tIns="0" bIns="0">
            <a:spAutoFit/>
          </a:bodyPr>
          <a:lstStyle/>
          <a:p>
            <a:pPr algn="l">
              <a:lnSpc>
                <a:spcPct val="110000"/>
              </a:lnSpc>
              <a:spcAft>
                <a:spcPts val="0"/>
              </a:spcAft>
              <a:defRPr sz="2900" b="1">
                <a:solidFill>
                  <a:srgbClr val="49C7CA"/>
                </a:solidFill>
                <a:latin typeface="Aptos"/>
              </a:defRPr>
            </a:pPr>
            <a:r>
              <a:t>Replication suppressed</a:t>
            </a:r>
          </a:p>
        </p:txBody>
      </p:sp>
      <p:sp>
        <p:nvSpPr>
          <p:cNvPr id="6" name="TextBox 5"/>
          <p:cNvSpPr txBox="1"/>
          <p:nvPr/>
        </p:nvSpPr>
        <p:spPr>
          <a:xfrm>
            <a:off x="777240" y="3438144"/>
            <a:ext cx="6035040" cy="2011680"/>
          </a:xfrm>
          <a:prstGeom prst="rect">
            <a:avLst/>
          </a:prstGeom>
          <a:noFill/>
        </p:spPr>
        <p:txBody>
          <a:bodyPr wrap="square" lIns="18288" rIns="18288" tIns="0" bIns="0">
            <a:spAutoFit/>
          </a:bodyPr>
          <a:lstStyle/>
          <a:p>
            <a:pPr algn="l">
              <a:lnSpc>
                <a:spcPct val="110000"/>
              </a:lnSpc>
              <a:spcAft>
                <a:spcPts val="0"/>
              </a:spcAft>
              <a:defRPr sz="2700" b="0">
                <a:solidFill>
                  <a:srgbClr val="F4F7FA"/>
                </a:solidFill>
                <a:latin typeface="Aptos"/>
              </a:defRPr>
            </a:pPr>
            <a:r>
              <a:t>Less new virus.</a:t>
            </a:r>
          </a:p>
          <a:p>
            <a:pPr algn="l">
              <a:lnSpc>
                <a:spcPct val="110000"/>
              </a:lnSpc>
              <a:spcAft>
                <a:spcPts val="0"/>
              </a:spcAft>
              <a:defRPr sz="2700" b="0">
                <a:solidFill>
                  <a:srgbClr val="F4F7FA"/>
                </a:solidFill>
                <a:latin typeface="Aptos"/>
              </a:defRPr>
            </a:pPr>
            <a:r>
              <a:t>Less damage to CD4 T cells.</a:t>
            </a:r>
          </a:p>
          <a:p>
            <a:pPr algn="l">
              <a:lnSpc>
                <a:spcPct val="110000"/>
              </a:lnSpc>
              <a:spcAft>
                <a:spcPts val="0"/>
              </a:spcAft>
              <a:defRPr sz="2700" b="0">
                <a:solidFill>
                  <a:srgbClr val="F4F7FA"/>
                </a:solidFill>
                <a:latin typeface="Aptos"/>
              </a:defRPr>
            </a:pPr>
            <a:r>
              <a:t>Immune recovery.</a:t>
            </a:r>
          </a:p>
        </p:txBody>
      </p:sp>
      <p:sp>
        <p:nvSpPr>
          <p:cNvPr id="7" name="TextBox 6"/>
          <p:cNvSpPr txBox="1"/>
          <p:nvPr/>
        </p:nvSpPr>
        <p:spPr>
          <a:xfrm>
            <a:off x="7863840" y="2404872"/>
            <a:ext cx="6035040" cy="640080"/>
          </a:xfrm>
          <a:prstGeom prst="rect">
            <a:avLst/>
          </a:prstGeom>
          <a:noFill/>
        </p:spPr>
        <p:txBody>
          <a:bodyPr wrap="square" lIns="18288" rIns="18288" tIns="0" bIns="0">
            <a:spAutoFit/>
          </a:bodyPr>
          <a:lstStyle/>
          <a:p>
            <a:pPr algn="l">
              <a:lnSpc>
                <a:spcPct val="110000"/>
              </a:lnSpc>
              <a:spcAft>
                <a:spcPts val="0"/>
              </a:spcAft>
              <a:defRPr sz="2900" b="1">
                <a:solidFill>
                  <a:srgbClr val="C6A1DF"/>
                </a:solidFill>
                <a:latin typeface="Aptos"/>
              </a:defRPr>
            </a:pPr>
            <a:r>
              <a:t>Reservoir remains</a:t>
            </a:r>
          </a:p>
        </p:txBody>
      </p:sp>
      <p:sp>
        <p:nvSpPr>
          <p:cNvPr id="8" name="TextBox 7"/>
          <p:cNvSpPr txBox="1"/>
          <p:nvPr/>
        </p:nvSpPr>
        <p:spPr>
          <a:xfrm>
            <a:off x="7863840" y="3438144"/>
            <a:ext cx="6035040" cy="2011680"/>
          </a:xfrm>
          <a:prstGeom prst="rect">
            <a:avLst/>
          </a:prstGeom>
          <a:noFill/>
        </p:spPr>
        <p:txBody>
          <a:bodyPr wrap="square" lIns="18288" rIns="18288" tIns="0" bIns="0">
            <a:spAutoFit/>
          </a:bodyPr>
          <a:lstStyle/>
          <a:p>
            <a:pPr algn="l">
              <a:lnSpc>
                <a:spcPct val="110000"/>
              </a:lnSpc>
              <a:spcAft>
                <a:spcPts val="0"/>
              </a:spcAft>
              <a:defRPr sz="2700" b="0">
                <a:solidFill>
                  <a:srgbClr val="F4F7FA"/>
                </a:solidFill>
                <a:latin typeface="Aptos"/>
              </a:defRPr>
            </a:pPr>
            <a:r>
              <a:t>Integrated HIV DNA persists</a:t>
            </a:r>
          </a:p>
          <a:p>
            <a:pPr algn="l">
              <a:lnSpc>
                <a:spcPct val="110000"/>
              </a:lnSpc>
              <a:spcAft>
                <a:spcPts val="0"/>
              </a:spcAft>
              <a:defRPr sz="2700" b="0">
                <a:solidFill>
                  <a:srgbClr val="F4F7FA"/>
                </a:solidFill>
                <a:latin typeface="Aptos"/>
              </a:defRPr>
            </a:pPr>
            <a:r>
              <a:t>in some long-lived cells.</a:t>
            </a:r>
          </a:p>
          <a:p>
            <a:pPr algn="l">
              <a:lnSpc>
                <a:spcPct val="110000"/>
              </a:lnSpc>
              <a:spcAft>
                <a:spcPts val="0"/>
              </a:spcAft>
              <a:defRPr sz="2700" b="0">
                <a:solidFill>
                  <a:srgbClr val="F4F7FA"/>
                </a:solidFill>
                <a:latin typeface="Aptos"/>
              </a:defRPr>
            </a:pPr>
            <a:r>
              <a:t>These cells can reactivate.</a:t>
            </a:r>
          </a:p>
        </p:txBody>
      </p:sp>
      <p:sp>
        <p:nvSpPr>
          <p:cNvPr id="9" name="Oval 8"/>
          <p:cNvSpPr/>
          <p:nvPr/>
        </p:nvSpPr>
        <p:spPr>
          <a:xfrm>
            <a:off x="1188720" y="5705856"/>
            <a:ext cx="658368" cy="658368"/>
          </a:xfrm>
          <a:prstGeom prst="ellipse">
            <a:avLst/>
          </a:prstGeom>
          <a:solidFill>
            <a:srgbClr val="112E3C"/>
          </a:solidFill>
          <a:ln w="12700">
            <a:solidFill>
              <a:srgbClr val="F28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057400" y="5751576"/>
            <a:ext cx="3246120" cy="731520"/>
          </a:xfrm>
          <a:prstGeom prst="rect">
            <a:avLst/>
          </a:prstGeom>
          <a:noFill/>
        </p:spPr>
        <p:txBody>
          <a:bodyPr wrap="square" lIns="18288" rIns="18288" tIns="0" bIns="0">
            <a:spAutoFit/>
          </a:bodyPr>
          <a:lstStyle/>
          <a:p>
            <a:pPr algn="l">
              <a:lnSpc>
                <a:spcPct val="110000"/>
              </a:lnSpc>
              <a:spcAft>
                <a:spcPts val="0"/>
              </a:spcAft>
              <a:defRPr sz="2100" b="0">
                <a:solidFill>
                  <a:srgbClr val="F28E80"/>
                </a:solidFill>
                <a:latin typeface="Aptos"/>
              </a:defRPr>
            </a:pPr>
            <a:r>
              <a:t>Active replication</a:t>
            </a:r>
          </a:p>
        </p:txBody>
      </p:sp>
      <p:sp>
        <p:nvSpPr>
          <p:cNvPr id="11" name="Oval 10"/>
          <p:cNvSpPr/>
          <p:nvPr/>
        </p:nvSpPr>
        <p:spPr>
          <a:xfrm>
            <a:off x="5394960" y="5705856"/>
            <a:ext cx="658368" cy="658368"/>
          </a:xfrm>
          <a:prstGeom prst="ellipse">
            <a:avLst/>
          </a:prstGeom>
          <a:solidFill>
            <a:srgbClr val="112E3C"/>
          </a:solidFill>
          <a:ln w="12700">
            <a:solidFill>
              <a:srgbClr val="49C7C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263640" y="5751576"/>
            <a:ext cx="3246120" cy="731520"/>
          </a:xfrm>
          <a:prstGeom prst="rect">
            <a:avLst/>
          </a:prstGeom>
          <a:noFill/>
        </p:spPr>
        <p:txBody>
          <a:bodyPr wrap="square" lIns="18288" rIns="18288" tIns="0" bIns="0">
            <a:spAutoFit/>
          </a:bodyPr>
          <a:lstStyle/>
          <a:p>
            <a:pPr algn="l">
              <a:lnSpc>
                <a:spcPct val="110000"/>
              </a:lnSpc>
              <a:spcAft>
                <a:spcPts val="0"/>
              </a:spcAft>
              <a:defRPr sz="2100" b="0">
                <a:solidFill>
                  <a:srgbClr val="49C7CA"/>
                </a:solidFill>
                <a:latin typeface="Aptos"/>
              </a:defRPr>
            </a:pPr>
            <a:r>
              <a:t>Suppressed</a:t>
            </a:r>
          </a:p>
        </p:txBody>
      </p:sp>
      <p:sp>
        <p:nvSpPr>
          <p:cNvPr id="13" name="Oval 12"/>
          <p:cNvSpPr/>
          <p:nvPr/>
        </p:nvSpPr>
        <p:spPr>
          <a:xfrm>
            <a:off x="9875520" y="5705856"/>
            <a:ext cx="658368" cy="658368"/>
          </a:xfrm>
          <a:prstGeom prst="ellipse">
            <a:avLst/>
          </a:prstGeom>
          <a:solidFill>
            <a:srgbClr val="112E3C"/>
          </a:solidFill>
          <a:ln w="12700">
            <a:solidFill>
              <a:srgbClr val="C6A1D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744200" y="5751576"/>
            <a:ext cx="3246120" cy="731520"/>
          </a:xfrm>
          <a:prstGeom prst="rect">
            <a:avLst/>
          </a:prstGeom>
          <a:noFill/>
        </p:spPr>
        <p:txBody>
          <a:bodyPr wrap="square" lIns="18288" rIns="18288" tIns="0" bIns="0">
            <a:spAutoFit/>
          </a:bodyPr>
          <a:lstStyle/>
          <a:p>
            <a:pPr algn="l">
              <a:lnSpc>
                <a:spcPct val="110000"/>
              </a:lnSpc>
              <a:spcAft>
                <a:spcPts val="0"/>
              </a:spcAft>
              <a:defRPr sz="2100" b="0">
                <a:solidFill>
                  <a:srgbClr val="C6A1DF"/>
                </a:solidFill>
                <a:latin typeface="Aptos"/>
              </a:defRPr>
            </a:pPr>
            <a:r>
              <a:t>Latent reservoir</a:t>
            </a:r>
          </a:p>
        </p:txBody>
      </p:sp>
      <p:sp>
        <p:nvSpPr>
          <p:cNvPr id="15" name="Rectangle 14"/>
          <p:cNvSpPr/>
          <p:nvPr/>
        </p:nvSpPr>
        <p:spPr>
          <a:xfrm>
            <a:off x="731520" y="6995160"/>
            <a:ext cx="41148" cy="457200"/>
          </a:xfrm>
          <a:prstGeom prst="rect">
            <a:avLst/>
          </a:prstGeom>
          <a:solidFill>
            <a:srgbClr val="C6A1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60120" y="6986016"/>
            <a:ext cx="12801600" cy="640080"/>
          </a:xfrm>
          <a:prstGeom prst="rect">
            <a:avLst/>
          </a:prstGeom>
          <a:noFill/>
        </p:spPr>
        <p:txBody>
          <a:bodyPr wrap="square" lIns="18288" rIns="18288" tIns="0" bIns="0">
            <a:spAutoFit/>
          </a:bodyPr>
          <a:lstStyle/>
          <a:p>
            <a:pPr algn="l">
              <a:lnSpc>
                <a:spcPct val="110000"/>
              </a:lnSpc>
              <a:spcAft>
                <a:spcPts val="0"/>
              </a:spcAft>
              <a:defRPr sz="2000" b="0">
                <a:solidFill>
                  <a:srgbClr val="C6A1DF"/>
                </a:solidFill>
                <a:latin typeface="Aptos"/>
              </a:defRPr>
            </a:pPr>
            <a:r>
              <a:t>Stopping treatment can allow viral rebound. Undetectable does not mean cured.</a:t>
            </a:r>
          </a:p>
        </p:txBody>
      </p:sp>
      <p:sp>
        <p:nvSpPr>
          <p:cNvPr id="17" name="TextBox 16"/>
          <p:cNvSpPr txBox="1"/>
          <p:nvPr/>
        </p:nvSpPr>
        <p:spPr>
          <a:xfrm>
            <a:off x="731520" y="7680960"/>
            <a:ext cx="11795760" cy="310896"/>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[22] NIH HIVinfo  |  [24] WHO</a:t>
            </a:r>
          </a:p>
        </p:txBody>
      </p:sp>
      <p:sp>
        <p:nvSpPr>
          <p:cNvPr id="18" name="TextBox 17"/>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17 / 29</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F28E80"/>
                </a:solidFill>
                <a:latin typeface="Aptos"/>
              </a:defRPr>
            </a:pPr>
            <a:r>
              <a:t>ACCESS TO PREVENTION</a:t>
            </a:r>
          </a:p>
        </p:txBody>
      </p:sp>
      <p:sp>
        <p:nvSpPr>
          <p:cNvPr id="3" name="TextBox 2"/>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Why prevention does not reach everyone</a:t>
            </a:r>
          </a:p>
        </p:txBody>
      </p:sp>
      <p:cxnSp>
        <p:nvCxnSpPr>
          <p:cNvPr id="4" name="Connector 3"/>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777240" y="2359152"/>
            <a:ext cx="502920" cy="548640"/>
          </a:xfrm>
          <a:prstGeom prst="rect">
            <a:avLst/>
          </a:prstGeom>
          <a:noFill/>
        </p:spPr>
        <p:txBody>
          <a:bodyPr wrap="square" lIns="18288" rIns="18288" tIns="0" bIns="0">
            <a:spAutoFit/>
          </a:bodyPr>
          <a:lstStyle/>
          <a:p>
            <a:pPr algn="l">
              <a:lnSpc>
                <a:spcPct val="110000"/>
              </a:lnSpc>
              <a:spcAft>
                <a:spcPts val="0"/>
              </a:spcAft>
              <a:defRPr sz="2200" b="1">
                <a:solidFill>
                  <a:srgbClr val="F28E80"/>
                </a:solidFill>
                <a:latin typeface="Aptos"/>
              </a:defRPr>
            </a:pPr>
            <a:r>
              <a:t>01</a:t>
            </a:r>
          </a:p>
        </p:txBody>
      </p:sp>
      <p:sp>
        <p:nvSpPr>
          <p:cNvPr id="6" name="TextBox 5"/>
          <p:cNvSpPr txBox="1"/>
          <p:nvPr/>
        </p:nvSpPr>
        <p:spPr>
          <a:xfrm>
            <a:off x="1463040" y="2359152"/>
            <a:ext cx="4114800" cy="832104"/>
          </a:xfrm>
          <a:prstGeom prst="rect">
            <a:avLst/>
          </a:prstGeom>
          <a:noFill/>
        </p:spPr>
        <p:txBody>
          <a:bodyPr wrap="square" lIns="18288" rIns="18288" tIns="0" bIns="0">
            <a:spAutoFit/>
          </a:bodyPr>
          <a:lstStyle/>
          <a:p>
            <a:pPr algn="l">
              <a:lnSpc>
                <a:spcPct val="110000"/>
              </a:lnSpc>
              <a:spcAft>
                <a:spcPts val="0"/>
              </a:spcAft>
              <a:defRPr sz="2200" b="1">
                <a:solidFill>
                  <a:srgbClr val="F28E80"/>
                </a:solidFill>
                <a:latin typeface="Aptos"/>
              </a:defRPr>
            </a:pPr>
            <a:r>
              <a:t>Fear of judgement</a:t>
            </a:r>
          </a:p>
        </p:txBody>
      </p:sp>
      <p:sp>
        <p:nvSpPr>
          <p:cNvPr id="7" name="TextBox 6"/>
          <p:cNvSpPr txBox="1"/>
          <p:nvPr/>
        </p:nvSpPr>
        <p:spPr>
          <a:xfrm>
            <a:off x="5806440" y="2359152"/>
            <a:ext cx="8046720" cy="832104"/>
          </a:xfrm>
          <a:prstGeom prst="rect">
            <a:avLst/>
          </a:prstGeom>
          <a:noFill/>
        </p:spPr>
        <p:txBody>
          <a:bodyPr wrap="square" lIns="18288" rIns="18288" tIns="0" bIns="0">
            <a:spAutoFit/>
          </a:bodyPr>
          <a:lstStyle/>
          <a:p>
            <a:pPr algn="l">
              <a:lnSpc>
                <a:spcPct val="110000"/>
              </a:lnSpc>
              <a:spcAft>
                <a:spcPts val="0"/>
              </a:spcAft>
              <a:defRPr sz="2200" b="0">
                <a:solidFill>
                  <a:srgbClr val="F4F7FA"/>
                </a:solidFill>
                <a:latin typeface="Aptos"/>
              </a:defRPr>
            </a:pPr>
            <a:r>
              <a:t>People avoid testing or hide their risks to avoid being labelled.</a:t>
            </a:r>
          </a:p>
        </p:txBody>
      </p:sp>
      <p:cxnSp>
        <p:nvCxnSpPr>
          <p:cNvPr id="8" name="Connector 7"/>
          <p:cNvCxnSpPr/>
          <p:nvPr/>
        </p:nvCxnSpPr>
        <p:spPr>
          <a:xfrm>
            <a:off x="777240" y="3172968"/>
            <a:ext cx="13075920" cy="0"/>
          </a:xfrm>
          <a:prstGeom prst="line">
            <a:avLst/>
          </a:prstGeom>
          <a:ln w="8255">
            <a:solidFill>
              <a:srgbClr val="294451"/>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777240" y="3310128"/>
            <a:ext cx="502920" cy="548640"/>
          </a:xfrm>
          <a:prstGeom prst="rect">
            <a:avLst/>
          </a:prstGeom>
          <a:noFill/>
        </p:spPr>
        <p:txBody>
          <a:bodyPr wrap="square" lIns="18288" rIns="18288" tIns="0" bIns="0">
            <a:spAutoFit/>
          </a:bodyPr>
          <a:lstStyle/>
          <a:p>
            <a:pPr algn="l">
              <a:lnSpc>
                <a:spcPct val="110000"/>
              </a:lnSpc>
              <a:spcAft>
                <a:spcPts val="0"/>
              </a:spcAft>
              <a:defRPr sz="2200" b="1">
                <a:solidFill>
                  <a:srgbClr val="F28E80"/>
                </a:solidFill>
                <a:latin typeface="Aptos"/>
              </a:defRPr>
            </a:pPr>
            <a:r>
              <a:t>02</a:t>
            </a:r>
          </a:p>
        </p:txBody>
      </p:sp>
      <p:sp>
        <p:nvSpPr>
          <p:cNvPr id="10" name="TextBox 9"/>
          <p:cNvSpPr txBox="1"/>
          <p:nvPr/>
        </p:nvSpPr>
        <p:spPr>
          <a:xfrm>
            <a:off x="1463040" y="3310128"/>
            <a:ext cx="4114800" cy="832104"/>
          </a:xfrm>
          <a:prstGeom prst="rect">
            <a:avLst/>
          </a:prstGeom>
          <a:noFill/>
        </p:spPr>
        <p:txBody>
          <a:bodyPr wrap="square" lIns="18288" rIns="18288" tIns="0" bIns="0">
            <a:spAutoFit/>
          </a:bodyPr>
          <a:lstStyle/>
          <a:p>
            <a:pPr algn="l">
              <a:lnSpc>
                <a:spcPct val="110000"/>
              </a:lnSpc>
              <a:spcAft>
                <a:spcPts val="0"/>
              </a:spcAft>
              <a:defRPr sz="2200" b="1">
                <a:solidFill>
                  <a:srgbClr val="F28E80"/>
                </a:solidFill>
                <a:latin typeface="Aptos"/>
              </a:defRPr>
            </a:pPr>
            <a:r>
              <a:t>Confidentiality concerns</a:t>
            </a:r>
          </a:p>
        </p:txBody>
      </p:sp>
      <p:sp>
        <p:nvSpPr>
          <p:cNvPr id="11" name="TextBox 10"/>
          <p:cNvSpPr txBox="1"/>
          <p:nvPr/>
        </p:nvSpPr>
        <p:spPr>
          <a:xfrm>
            <a:off x="5806440" y="3310128"/>
            <a:ext cx="8046720" cy="832104"/>
          </a:xfrm>
          <a:prstGeom prst="rect">
            <a:avLst/>
          </a:prstGeom>
          <a:noFill/>
        </p:spPr>
        <p:txBody>
          <a:bodyPr wrap="square" lIns="18288" rIns="18288" tIns="0" bIns="0">
            <a:spAutoFit/>
          </a:bodyPr>
          <a:lstStyle/>
          <a:p>
            <a:pPr algn="l">
              <a:lnSpc>
                <a:spcPct val="110000"/>
              </a:lnSpc>
              <a:spcAft>
                <a:spcPts val="0"/>
              </a:spcAft>
              <a:defRPr sz="2200" b="0">
                <a:solidFill>
                  <a:srgbClr val="F4F7FA"/>
                </a:solidFill>
                <a:latin typeface="Aptos"/>
              </a:defRPr>
            </a:pPr>
            <a:r>
              <a:t>Worry that results will reach family, employer or community keeps people away.</a:t>
            </a:r>
          </a:p>
        </p:txBody>
      </p:sp>
      <p:cxnSp>
        <p:nvCxnSpPr>
          <p:cNvPr id="12" name="Connector 11"/>
          <p:cNvCxnSpPr/>
          <p:nvPr/>
        </p:nvCxnSpPr>
        <p:spPr>
          <a:xfrm>
            <a:off x="777240" y="4123944"/>
            <a:ext cx="13075920" cy="0"/>
          </a:xfrm>
          <a:prstGeom prst="line">
            <a:avLst/>
          </a:prstGeom>
          <a:ln w="8255">
            <a:solidFill>
              <a:srgbClr val="29445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777240" y="4261104"/>
            <a:ext cx="502920" cy="548640"/>
          </a:xfrm>
          <a:prstGeom prst="rect">
            <a:avLst/>
          </a:prstGeom>
          <a:noFill/>
        </p:spPr>
        <p:txBody>
          <a:bodyPr wrap="square" lIns="18288" rIns="18288" tIns="0" bIns="0">
            <a:spAutoFit/>
          </a:bodyPr>
          <a:lstStyle/>
          <a:p>
            <a:pPr algn="l">
              <a:lnSpc>
                <a:spcPct val="110000"/>
              </a:lnSpc>
              <a:spcAft>
                <a:spcPts val="0"/>
              </a:spcAft>
              <a:defRPr sz="2200" b="1">
                <a:solidFill>
                  <a:srgbClr val="F28E80"/>
                </a:solidFill>
                <a:latin typeface="Aptos"/>
              </a:defRPr>
            </a:pPr>
            <a:r>
              <a:t>03</a:t>
            </a:r>
          </a:p>
        </p:txBody>
      </p:sp>
      <p:sp>
        <p:nvSpPr>
          <p:cNvPr id="14" name="TextBox 13"/>
          <p:cNvSpPr txBox="1"/>
          <p:nvPr/>
        </p:nvSpPr>
        <p:spPr>
          <a:xfrm>
            <a:off x="1463040" y="4261104"/>
            <a:ext cx="4114800" cy="832104"/>
          </a:xfrm>
          <a:prstGeom prst="rect">
            <a:avLst/>
          </a:prstGeom>
          <a:noFill/>
        </p:spPr>
        <p:txBody>
          <a:bodyPr wrap="square" lIns="18288" rIns="18288" tIns="0" bIns="0">
            <a:spAutoFit/>
          </a:bodyPr>
          <a:lstStyle/>
          <a:p>
            <a:pPr algn="l">
              <a:lnSpc>
                <a:spcPct val="110000"/>
              </a:lnSpc>
              <a:spcAft>
                <a:spcPts val="0"/>
              </a:spcAft>
              <a:defRPr sz="2200" b="1">
                <a:solidFill>
                  <a:srgbClr val="F28E80"/>
                </a:solidFill>
                <a:latin typeface="Aptos"/>
              </a:defRPr>
            </a:pPr>
            <a:r>
              <a:t>Cost</a:t>
            </a:r>
          </a:p>
        </p:txBody>
      </p:sp>
      <p:sp>
        <p:nvSpPr>
          <p:cNvPr id="15" name="TextBox 14"/>
          <p:cNvSpPr txBox="1"/>
          <p:nvPr/>
        </p:nvSpPr>
        <p:spPr>
          <a:xfrm>
            <a:off x="5806440" y="4261104"/>
            <a:ext cx="8046720" cy="832104"/>
          </a:xfrm>
          <a:prstGeom prst="rect">
            <a:avLst/>
          </a:prstGeom>
          <a:noFill/>
        </p:spPr>
        <p:txBody>
          <a:bodyPr wrap="square" lIns="18288" rIns="18288" tIns="0" bIns="0">
            <a:spAutoFit/>
          </a:bodyPr>
          <a:lstStyle/>
          <a:p>
            <a:pPr algn="l">
              <a:lnSpc>
                <a:spcPct val="110000"/>
              </a:lnSpc>
              <a:spcAft>
                <a:spcPts val="0"/>
              </a:spcAft>
              <a:defRPr sz="2200" b="0">
                <a:solidFill>
                  <a:srgbClr val="F4F7FA"/>
                </a:solidFill>
                <a:latin typeface="Aptos"/>
              </a:defRPr>
            </a:pPr>
            <a:r>
              <a:t>Fees for tests, PrEP or care put services out of reach.</a:t>
            </a:r>
          </a:p>
        </p:txBody>
      </p:sp>
      <p:cxnSp>
        <p:nvCxnSpPr>
          <p:cNvPr id="16" name="Connector 15"/>
          <p:cNvCxnSpPr/>
          <p:nvPr/>
        </p:nvCxnSpPr>
        <p:spPr>
          <a:xfrm>
            <a:off x="777240" y="5074920"/>
            <a:ext cx="13075920" cy="0"/>
          </a:xfrm>
          <a:prstGeom prst="line">
            <a:avLst/>
          </a:prstGeom>
          <a:ln w="8255">
            <a:solidFill>
              <a:srgbClr val="294451"/>
            </a:solidFill>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777240" y="5212080"/>
            <a:ext cx="502920" cy="548640"/>
          </a:xfrm>
          <a:prstGeom prst="rect">
            <a:avLst/>
          </a:prstGeom>
          <a:noFill/>
        </p:spPr>
        <p:txBody>
          <a:bodyPr wrap="square" lIns="18288" rIns="18288" tIns="0" bIns="0">
            <a:spAutoFit/>
          </a:bodyPr>
          <a:lstStyle/>
          <a:p>
            <a:pPr algn="l">
              <a:lnSpc>
                <a:spcPct val="110000"/>
              </a:lnSpc>
              <a:spcAft>
                <a:spcPts val="0"/>
              </a:spcAft>
              <a:defRPr sz="2200" b="1">
                <a:solidFill>
                  <a:srgbClr val="F28E80"/>
                </a:solidFill>
                <a:latin typeface="Aptos"/>
              </a:defRPr>
            </a:pPr>
            <a:r>
              <a:t>04</a:t>
            </a:r>
          </a:p>
        </p:txBody>
      </p:sp>
      <p:sp>
        <p:nvSpPr>
          <p:cNvPr id="18" name="TextBox 17"/>
          <p:cNvSpPr txBox="1"/>
          <p:nvPr/>
        </p:nvSpPr>
        <p:spPr>
          <a:xfrm>
            <a:off x="1463040" y="5212080"/>
            <a:ext cx="4114800" cy="832104"/>
          </a:xfrm>
          <a:prstGeom prst="rect">
            <a:avLst/>
          </a:prstGeom>
          <a:noFill/>
        </p:spPr>
        <p:txBody>
          <a:bodyPr wrap="square" lIns="18288" rIns="18288" tIns="0" bIns="0">
            <a:spAutoFit/>
          </a:bodyPr>
          <a:lstStyle/>
          <a:p>
            <a:pPr algn="l">
              <a:lnSpc>
                <a:spcPct val="110000"/>
              </a:lnSpc>
              <a:spcAft>
                <a:spcPts val="0"/>
              </a:spcAft>
              <a:defRPr sz="2200" b="1">
                <a:solidFill>
                  <a:srgbClr val="F28E80"/>
                </a:solidFill>
                <a:latin typeface="Aptos"/>
              </a:defRPr>
            </a:pPr>
            <a:r>
              <a:t>Inconvenient services</a:t>
            </a:r>
          </a:p>
        </p:txBody>
      </p:sp>
      <p:sp>
        <p:nvSpPr>
          <p:cNvPr id="19" name="TextBox 18"/>
          <p:cNvSpPr txBox="1"/>
          <p:nvPr/>
        </p:nvSpPr>
        <p:spPr>
          <a:xfrm>
            <a:off x="5806440" y="5212080"/>
            <a:ext cx="8046720" cy="832104"/>
          </a:xfrm>
          <a:prstGeom prst="rect">
            <a:avLst/>
          </a:prstGeom>
          <a:noFill/>
        </p:spPr>
        <p:txBody>
          <a:bodyPr wrap="square" lIns="18288" rIns="18288" tIns="0" bIns="0">
            <a:spAutoFit/>
          </a:bodyPr>
          <a:lstStyle/>
          <a:p>
            <a:pPr algn="l">
              <a:lnSpc>
                <a:spcPct val="110000"/>
              </a:lnSpc>
              <a:spcAft>
                <a:spcPts val="0"/>
              </a:spcAft>
              <a:defRPr sz="2200" b="0">
                <a:solidFill>
                  <a:srgbClr val="F4F7FA"/>
                </a:solidFill>
                <a:latin typeface="Aptos"/>
              </a:defRPr>
            </a:pPr>
            <a:r>
              <a:t>Distant clinics, short opening hours and long waits make testing hard to fit in.</a:t>
            </a:r>
          </a:p>
        </p:txBody>
      </p:sp>
      <p:cxnSp>
        <p:nvCxnSpPr>
          <p:cNvPr id="20" name="Connector 19"/>
          <p:cNvCxnSpPr/>
          <p:nvPr/>
        </p:nvCxnSpPr>
        <p:spPr>
          <a:xfrm>
            <a:off x="777240" y="6025896"/>
            <a:ext cx="13075920" cy="0"/>
          </a:xfrm>
          <a:prstGeom prst="line">
            <a:avLst/>
          </a:prstGeom>
          <a:ln w="8255">
            <a:solidFill>
              <a:srgbClr val="294451"/>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777240" y="6163056"/>
            <a:ext cx="502920" cy="548640"/>
          </a:xfrm>
          <a:prstGeom prst="rect">
            <a:avLst/>
          </a:prstGeom>
          <a:noFill/>
        </p:spPr>
        <p:txBody>
          <a:bodyPr wrap="square" lIns="18288" rIns="18288" tIns="0" bIns="0">
            <a:spAutoFit/>
          </a:bodyPr>
          <a:lstStyle/>
          <a:p>
            <a:pPr algn="l">
              <a:lnSpc>
                <a:spcPct val="110000"/>
              </a:lnSpc>
              <a:spcAft>
                <a:spcPts val="0"/>
              </a:spcAft>
              <a:defRPr sz="2200" b="1">
                <a:solidFill>
                  <a:srgbClr val="F28E80"/>
                </a:solidFill>
                <a:latin typeface="Aptos"/>
              </a:defRPr>
            </a:pPr>
            <a:r>
              <a:t>05</a:t>
            </a:r>
          </a:p>
        </p:txBody>
      </p:sp>
      <p:sp>
        <p:nvSpPr>
          <p:cNvPr id="22" name="TextBox 21"/>
          <p:cNvSpPr txBox="1"/>
          <p:nvPr/>
        </p:nvSpPr>
        <p:spPr>
          <a:xfrm>
            <a:off x="1463040" y="6163056"/>
            <a:ext cx="4114800" cy="832104"/>
          </a:xfrm>
          <a:prstGeom prst="rect">
            <a:avLst/>
          </a:prstGeom>
          <a:noFill/>
        </p:spPr>
        <p:txBody>
          <a:bodyPr wrap="square" lIns="18288" rIns="18288" tIns="0" bIns="0">
            <a:spAutoFit/>
          </a:bodyPr>
          <a:lstStyle/>
          <a:p>
            <a:pPr algn="l">
              <a:lnSpc>
                <a:spcPct val="110000"/>
              </a:lnSpc>
              <a:spcAft>
                <a:spcPts val="0"/>
              </a:spcAft>
              <a:defRPr sz="2200" b="1">
                <a:solidFill>
                  <a:srgbClr val="F28E80"/>
                </a:solidFill>
                <a:latin typeface="Aptos"/>
              </a:defRPr>
            </a:pPr>
            <a:r>
              <a:t>Discrimination</a:t>
            </a:r>
          </a:p>
        </p:txBody>
      </p:sp>
      <p:sp>
        <p:nvSpPr>
          <p:cNvPr id="23" name="TextBox 22"/>
          <p:cNvSpPr txBox="1"/>
          <p:nvPr/>
        </p:nvSpPr>
        <p:spPr>
          <a:xfrm>
            <a:off x="5806440" y="6163056"/>
            <a:ext cx="8046720" cy="832104"/>
          </a:xfrm>
          <a:prstGeom prst="rect">
            <a:avLst/>
          </a:prstGeom>
          <a:noFill/>
        </p:spPr>
        <p:txBody>
          <a:bodyPr wrap="square" lIns="18288" rIns="18288" tIns="0" bIns="0">
            <a:spAutoFit/>
          </a:bodyPr>
          <a:lstStyle/>
          <a:p>
            <a:pPr algn="l">
              <a:lnSpc>
                <a:spcPct val="110000"/>
              </a:lnSpc>
              <a:spcAft>
                <a:spcPts val="0"/>
              </a:spcAft>
              <a:defRPr sz="2200" b="0">
                <a:solidFill>
                  <a:srgbClr val="F4F7FA"/>
                </a:solidFill>
                <a:latin typeface="Aptos"/>
              </a:defRPr>
            </a:pPr>
            <a:r>
              <a:t>Bad experiences with providers lead to late diagnosis and people leaving care.</a:t>
            </a:r>
          </a:p>
        </p:txBody>
      </p:sp>
      <p:sp>
        <p:nvSpPr>
          <p:cNvPr id="24" name="TextBox 23"/>
          <p:cNvSpPr txBox="1"/>
          <p:nvPr/>
        </p:nvSpPr>
        <p:spPr>
          <a:xfrm>
            <a:off x="731520" y="7680960"/>
            <a:ext cx="11795760" cy="310896"/>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[25] ECDC evidence briefs on stigma, discrimination and HIV testing</a:t>
            </a:r>
          </a:p>
        </p:txBody>
      </p:sp>
      <p:sp>
        <p:nvSpPr>
          <p:cNvPr id="25" name="TextBox 24"/>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18 / 29</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49C7CA"/>
                </a:solidFill>
                <a:latin typeface="Aptos"/>
              </a:defRPr>
            </a:pPr>
            <a:r>
              <a:t>HEALTH PROMOTION</a:t>
            </a:r>
          </a:p>
        </p:txBody>
      </p:sp>
      <p:sp>
        <p:nvSpPr>
          <p:cNvPr id="3" name="TextBox 2"/>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What health promotion can do</a:t>
            </a:r>
          </a:p>
        </p:txBody>
      </p:sp>
      <p:cxnSp>
        <p:nvCxnSpPr>
          <p:cNvPr id="4" name="Connector 3"/>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777240" y="2359152"/>
            <a:ext cx="502920" cy="548640"/>
          </a:xfrm>
          <a:prstGeom prst="rect">
            <a:avLst/>
          </a:prstGeom>
          <a:noFill/>
        </p:spPr>
        <p:txBody>
          <a:bodyPr wrap="square" lIns="18288" rIns="18288" tIns="0" bIns="0">
            <a:spAutoFit/>
          </a:bodyPr>
          <a:lstStyle/>
          <a:p>
            <a:pPr algn="l">
              <a:lnSpc>
                <a:spcPct val="110000"/>
              </a:lnSpc>
              <a:spcAft>
                <a:spcPts val="0"/>
              </a:spcAft>
              <a:defRPr sz="2200" b="1">
                <a:solidFill>
                  <a:srgbClr val="49C7CA"/>
                </a:solidFill>
                <a:latin typeface="Aptos"/>
              </a:defRPr>
            </a:pPr>
            <a:r>
              <a:t>01</a:t>
            </a:r>
          </a:p>
        </p:txBody>
      </p:sp>
      <p:sp>
        <p:nvSpPr>
          <p:cNvPr id="6" name="TextBox 5"/>
          <p:cNvSpPr txBox="1"/>
          <p:nvPr/>
        </p:nvSpPr>
        <p:spPr>
          <a:xfrm>
            <a:off x="1463040" y="2359152"/>
            <a:ext cx="4114800" cy="832104"/>
          </a:xfrm>
          <a:prstGeom prst="rect">
            <a:avLst/>
          </a:prstGeom>
          <a:noFill/>
        </p:spPr>
        <p:txBody>
          <a:bodyPr wrap="square" lIns="18288" rIns="18288" tIns="0" bIns="0">
            <a:spAutoFit/>
          </a:bodyPr>
          <a:lstStyle/>
          <a:p>
            <a:pPr algn="l">
              <a:lnSpc>
                <a:spcPct val="110000"/>
              </a:lnSpc>
              <a:spcAft>
                <a:spcPts val="0"/>
              </a:spcAft>
              <a:defRPr sz="2200" b="1">
                <a:solidFill>
                  <a:srgbClr val="49C7CA"/>
                </a:solidFill>
                <a:latin typeface="Aptos"/>
              </a:defRPr>
            </a:pPr>
            <a:r>
              <a:t>Confidential testing</a:t>
            </a:r>
          </a:p>
        </p:txBody>
      </p:sp>
      <p:sp>
        <p:nvSpPr>
          <p:cNvPr id="7" name="TextBox 6"/>
          <p:cNvSpPr txBox="1"/>
          <p:nvPr/>
        </p:nvSpPr>
        <p:spPr>
          <a:xfrm>
            <a:off x="5806440" y="2359152"/>
            <a:ext cx="8046720" cy="832104"/>
          </a:xfrm>
          <a:prstGeom prst="rect">
            <a:avLst/>
          </a:prstGeom>
          <a:noFill/>
        </p:spPr>
        <p:txBody>
          <a:bodyPr wrap="square" lIns="18288" rIns="18288" tIns="0" bIns="0">
            <a:spAutoFit/>
          </a:bodyPr>
          <a:lstStyle/>
          <a:p>
            <a:pPr algn="l">
              <a:lnSpc>
                <a:spcPct val="110000"/>
              </a:lnSpc>
              <a:spcAft>
                <a:spcPts val="0"/>
              </a:spcAft>
              <a:defRPr sz="2200" b="0">
                <a:solidFill>
                  <a:srgbClr val="F4F7FA"/>
                </a:solidFill>
                <a:latin typeface="Aptos"/>
              </a:defRPr>
            </a:pPr>
            <a:r>
              <a:t>Free or anonymous options, with clear privacy rules that people know about.</a:t>
            </a:r>
          </a:p>
        </p:txBody>
      </p:sp>
      <p:cxnSp>
        <p:nvCxnSpPr>
          <p:cNvPr id="8" name="Connector 7"/>
          <p:cNvCxnSpPr/>
          <p:nvPr/>
        </p:nvCxnSpPr>
        <p:spPr>
          <a:xfrm>
            <a:off x="777240" y="3172968"/>
            <a:ext cx="13075920" cy="0"/>
          </a:xfrm>
          <a:prstGeom prst="line">
            <a:avLst/>
          </a:prstGeom>
          <a:ln w="8255">
            <a:solidFill>
              <a:srgbClr val="294451"/>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777240" y="3310128"/>
            <a:ext cx="502920" cy="548640"/>
          </a:xfrm>
          <a:prstGeom prst="rect">
            <a:avLst/>
          </a:prstGeom>
          <a:noFill/>
        </p:spPr>
        <p:txBody>
          <a:bodyPr wrap="square" lIns="18288" rIns="18288" tIns="0" bIns="0">
            <a:spAutoFit/>
          </a:bodyPr>
          <a:lstStyle/>
          <a:p>
            <a:pPr algn="l">
              <a:lnSpc>
                <a:spcPct val="110000"/>
              </a:lnSpc>
              <a:spcAft>
                <a:spcPts val="0"/>
              </a:spcAft>
              <a:defRPr sz="2200" b="1">
                <a:solidFill>
                  <a:srgbClr val="49C7CA"/>
                </a:solidFill>
                <a:latin typeface="Aptos"/>
              </a:defRPr>
            </a:pPr>
            <a:r>
              <a:t>02</a:t>
            </a:r>
          </a:p>
        </p:txBody>
      </p:sp>
      <p:sp>
        <p:nvSpPr>
          <p:cNvPr id="10" name="TextBox 9"/>
          <p:cNvSpPr txBox="1"/>
          <p:nvPr/>
        </p:nvSpPr>
        <p:spPr>
          <a:xfrm>
            <a:off x="1463040" y="3310128"/>
            <a:ext cx="4114800" cy="832104"/>
          </a:xfrm>
          <a:prstGeom prst="rect">
            <a:avLst/>
          </a:prstGeom>
          <a:noFill/>
        </p:spPr>
        <p:txBody>
          <a:bodyPr wrap="square" lIns="18288" rIns="18288" tIns="0" bIns="0">
            <a:spAutoFit/>
          </a:bodyPr>
          <a:lstStyle/>
          <a:p>
            <a:pPr algn="l">
              <a:lnSpc>
                <a:spcPct val="110000"/>
              </a:lnSpc>
              <a:spcAft>
                <a:spcPts val="0"/>
              </a:spcAft>
              <a:defRPr sz="2200" b="1">
                <a:solidFill>
                  <a:srgbClr val="49C7CA"/>
                </a:solidFill>
                <a:latin typeface="Aptos"/>
              </a:defRPr>
            </a:pPr>
            <a:r>
              <a:t>Affordable prevention</a:t>
            </a:r>
          </a:p>
        </p:txBody>
      </p:sp>
      <p:sp>
        <p:nvSpPr>
          <p:cNvPr id="11" name="TextBox 10"/>
          <p:cNvSpPr txBox="1"/>
          <p:nvPr/>
        </p:nvSpPr>
        <p:spPr>
          <a:xfrm>
            <a:off x="5806440" y="3310128"/>
            <a:ext cx="8046720" cy="832104"/>
          </a:xfrm>
          <a:prstGeom prst="rect">
            <a:avLst/>
          </a:prstGeom>
          <a:noFill/>
        </p:spPr>
        <p:txBody>
          <a:bodyPr wrap="square" lIns="18288" rIns="18288" tIns="0" bIns="0">
            <a:spAutoFit/>
          </a:bodyPr>
          <a:lstStyle/>
          <a:p>
            <a:pPr algn="l">
              <a:lnSpc>
                <a:spcPct val="110000"/>
              </a:lnSpc>
              <a:spcAft>
                <a:spcPts val="0"/>
              </a:spcAft>
              <a:defRPr sz="2200" b="0">
                <a:solidFill>
                  <a:srgbClr val="F4F7FA"/>
                </a:solidFill>
                <a:latin typeface="Aptos"/>
              </a:defRPr>
            </a:pPr>
            <a:r>
              <a:t>Low-cost or free condoms, testing and access to PrEP.</a:t>
            </a:r>
          </a:p>
        </p:txBody>
      </p:sp>
      <p:cxnSp>
        <p:nvCxnSpPr>
          <p:cNvPr id="12" name="Connector 11"/>
          <p:cNvCxnSpPr/>
          <p:nvPr/>
        </p:nvCxnSpPr>
        <p:spPr>
          <a:xfrm>
            <a:off x="777240" y="4123944"/>
            <a:ext cx="13075920" cy="0"/>
          </a:xfrm>
          <a:prstGeom prst="line">
            <a:avLst/>
          </a:prstGeom>
          <a:ln w="8255">
            <a:solidFill>
              <a:srgbClr val="29445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777240" y="4261104"/>
            <a:ext cx="502920" cy="548640"/>
          </a:xfrm>
          <a:prstGeom prst="rect">
            <a:avLst/>
          </a:prstGeom>
          <a:noFill/>
        </p:spPr>
        <p:txBody>
          <a:bodyPr wrap="square" lIns="18288" rIns="18288" tIns="0" bIns="0">
            <a:spAutoFit/>
          </a:bodyPr>
          <a:lstStyle/>
          <a:p>
            <a:pPr algn="l">
              <a:lnSpc>
                <a:spcPct val="110000"/>
              </a:lnSpc>
              <a:spcAft>
                <a:spcPts val="0"/>
              </a:spcAft>
              <a:defRPr sz="2200" b="1">
                <a:solidFill>
                  <a:srgbClr val="49C7CA"/>
                </a:solidFill>
                <a:latin typeface="Aptos"/>
              </a:defRPr>
            </a:pPr>
            <a:r>
              <a:t>03</a:t>
            </a:r>
          </a:p>
        </p:txBody>
      </p:sp>
      <p:sp>
        <p:nvSpPr>
          <p:cNvPr id="14" name="TextBox 13"/>
          <p:cNvSpPr txBox="1"/>
          <p:nvPr/>
        </p:nvSpPr>
        <p:spPr>
          <a:xfrm>
            <a:off x="1463040" y="4261104"/>
            <a:ext cx="4114800" cy="832104"/>
          </a:xfrm>
          <a:prstGeom prst="rect">
            <a:avLst/>
          </a:prstGeom>
          <a:noFill/>
        </p:spPr>
        <p:txBody>
          <a:bodyPr wrap="square" lIns="18288" rIns="18288" tIns="0" bIns="0">
            <a:spAutoFit/>
          </a:bodyPr>
          <a:lstStyle/>
          <a:p>
            <a:pPr algn="l">
              <a:lnSpc>
                <a:spcPct val="110000"/>
              </a:lnSpc>
              <a:spcAft>
                <a:spcPts val="0"/>
              </a:spcAft>
              <a:defRPr sz="2200" b="1">
                <a:solidFill>
                  <a:srgbClr val="49C7CA"/>
                </a:solidFill>
                <a:latin typeface="Aptos"/>
              </a:defRPr>
            </a:pPr>
            <a:r>
              <a:t>Outreach</a:t>
            </a:r>
          </a:p>
        </p:txBody>
      </p:sp>
      <p:sp>
        <p:nvSpPr>
          <p:cNvPr id="15" name="TextBox 14"/>
          <p:cNvSpPr txBox="1"/>
          <p:nvPr/>
        </p:nvSpPr>
        <p:spPr>
          <a:xfrm>
            <a:off x="5806440" y="4261104"/>
            <a:ext cx="8046720" cy="832104"/>
          </a:xfrm>
          <a:prstGeom prst="rect">
            <a:avLst/>
          </a:prstGeom>
          <a:noFill/>
        </p:spPr>
        <p:txBody>
          <a:bodyPr wrap="square" lIns="18288" rIns="18288" tIns="0" bIns="0">
            <a:spAutoFit/>
          </a:bodyPr>
          <a:lstStyle/>
          <a:p>
            <a:pPr algn="l">
              <a:lnSpc>
                <a:spcPct val="110000"/>
              </a:lnSpc>
              <a:spcAft>
                <a:spcPts val="0"/>
              </a:spcAft>
              <a:defRPr sz="2200" b="0">
                <a:solidFill>
                  <a:srgbClr val="F4F7FA"/>
                </a:solidFill>
                <a:latin typeface="Aptos"/>
              </a:defRPr>
            </a:pPr>
            <a:r>
              <a:t>Bring testing to communities and places where people already are.</a:t>
            </a:r>
          </a:p>
        </p:txBody>
      </p:sp>
      <p:cxnSp>
        <p:nvCxnSpPr>
          <p:cNvPr id="16" name="Connector 15"/>
          <p:cNvCxnSpPr/>
          <p:nvPr/>
        </p:nvCxnSpPr>
        <p:spPr>
          <a:xfrm>
            <a:off x="777240" y="5074920"/>
            <a:ext cx="13075920" cy="0"/>
          </a:xfrm>
          <a:prstGeom prst="line">
            <a:avLst/>
          </a:prstGeom>
          <a:ln w="8255">
            <a:solidFill>
              <a:srgbClr val="294451"/>
            </a:solidFill>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777240" y="5212080"/>
            <a:ext cx="502920" cy="548640"/>
          </a:xfrm>
          <a:prstGeom prst="rect">
            <a:avLst/>
          </a:prstGeom>
          <a:noFill/>
        </p:spPr>
        <p:txBody>
          <a:bodyPr wrap="square" lIns="18288" rIns="18288" tIns="0" bIns="0">
            <a:spAutoFit/>
          </a:bodyPr>
          <a:lstStyle/>
          <a:p>
            <a:pPr algn="l">
              <a:lnSpc>
                <a:spcPct val="110000"/>
              </a:lnSpc>
              <a:spcAft>
                <a:spcPts val="0"/>
              </a:spcAft>
              <a:defRPr sz="2200" b="1">
                <a:solidFill>
                  <a:srgbClr val="49C7CA"/>
                </a:solidFill>
                <a:latin typeface="Aptos"/>
              </a:defRPr>
            </a:pPr>
            <a:r>
              <a:t>04</a:t>
            </a:r>
          </a:p>
        </p:txBody>
      </p:sp>
      <p:sp>
        <p:nvSpPr>
          <p:cNvPr id="18" name="TextBox 17"/>
          <p:cNvSpPr txBox="1"/>
          <p:nvPr/>
        </p:nvSpPr>
        <p:spPr>
          <a:xfrm>
            <a:off x="1463040" y="5212080"/>
            <a:ext cx="4114800" cy="832104"/>
          </a:xfrm>
          <a:prstGeom prst="rect">
            <a:avLst/>
          </a:prstGeom>
          <a:noFill/>
        </p:spPr>
        <p:txBody>
          <a:bodyPr wrap="square" lIns="18288" rIns="18288" tIns="0" bIns="0">
            <a:spAutoFit/>
          </a:bodyPr>
          <a:lstStyle/>
          <a:p>
            <a:pPr algn="l">
              <a:lnSpc>
                <a:spcPct val="110000"/>
              </a:lnSpc>
              <a:spcAft>
                <a:spcPts val="0"/>
              </a:spcAft>
              <a:defRPr sz="2200" b="1">
                <a:solidFill>
                  <a:srgbClr val="49C7CA"/>
                </a:solidFill>
                <a:latin typeface="Aptos"/>
              </a:defRPr>
            </a:pPr>
            <a:r>
              <a:t>Non-judgemental healthcare</a:t>
            </a:r>
          </a:p>
        </p:txBody>
      </p:sp>
      <p:sp>
        <p:nvSpPr>
          <p:cNvPr id="19" name="TextBox 18"/>
          <p:cNvSpPr txBox="1"/>
          <p:nvPr/>
        </p:nvSpPr>
        <p:spPr>
          <a:xfrm>
            <a:off x="5806440" y="5212080"/>
            <a:ext cx="8046720" cy="832104"/>
          </a:xfrm>
          <a:prstGeom prst="rect">
            <a:avLst/>
          </a:prstGeom>
          <a:noFill/>
        </p:spPr>
        <p:txBody>
          <a:bodyPr wrap="square" lIns="18288" rIns="18288" tIns="0" bIns="0">
            <a:spAutoFit/>
          </a:bodyPr>
          <a:lstStyle/>
          <a:p>
            <a:pPr algn="l">
              <a:lnSpc>
                <a:spcPct val="110000"/>
              </a:lnSpc>
              <a:spcAft>
                <a:spcPts val="0"/>
              </a:spcAft>
              <a:defRPr sz="2200" b="0">
                <a:solidFill>
                  <a:srgbClr val="F4F7FA"/>
                </a:solidFill>
                <a:latin typeface="Aptos"/>
              </a:defRPr>
            </a:pPr>
            <a:r>
              <a:t>Train providers to offer respectful care without stigma.</a:t>
            </a:r>
          </a:p>
        </p:txBody>
      </p:sp>
      <p:cxnSp>
        <p:nvCxnSpPr>
          <p:cNvPr id="20" name="Connector 19"/>
          <p:cNvCxnSpPr/>
          <p:nvPr/>
        </p:nvCxnSpPr>
        <p:spPr>
          <a:xfrm>
            <a:off x="777240" y="6025896"/>
            <a:ext cx="13075920" cy="0"/>
          </a:xfrm>
          <a:prstGeom prst="line">
            <a:avLst/>
          </a:prstGeom>
          <a:ln w="8255">
            <a:solidFill>
              <a:srgbClr val="294451"/>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777240" y="6163056"/>
            <a:ext cx="502920" cy="548640"/>
          </a:xfrm>
          <a:prstGeom prst="rect">
            <a:avLst/>
          </a:prstGeom>
          <a:noFill/>
        </p:spPr>
        <p:txBody>
          <a:bodyPr wrap="square" lIns="18288" rIns="18288" tIns="0" bIns="0">
            <a:spAutoFit/>
          </a:bodyPr>
          <a:lstStyle/>
          <a:p>
            <a:pPr algn="l">
              <a:lnSpc>
                <a:spcPct val="110000"/>
              </a:lnSpc>
              <a:spcAft>
                <a:spcPts val="0"/>
              </a:spcAft>
              <a:defRPr sz="2200" b="1">
                <a:solidFill>
                  <a:srgbClr val="49C7CA"/>
                </a:solidFill>
                <a:latin typeface="Aptos"/>
              </a:defRPr>
            </a:pPr>
            <a:r>
              <a:t>05</a:t>
            </a:r>
          </a:p>
        </p:txBody>
      </p:sp>
      <p:sp>
        <p:nvSpPr>
          <p:cNvPr id="22" name="TextBox 21"/>
          <p:cNvSpPr txBox="1"/>
          <p:nvPr/>
        </p:nvSpPr>
        <p:spPr>
          <a:xfrm>
            <a:off x="1463040" y="6163056"/>
            <a:ext cx="4114800" cy="832104"/>
          </a:xfrm>
          <a:prstGeom prst="rect">
            <a:avLst/>
          </a:prstGeom>
          <a:noFill/>
        </p:spPr>
        <p:txBody>
          <a:bodyPr wrap="square" lIns="18288" rIns="18288" tIns="0" bIns="0">
            <a:spAutoFit/>
          </a:bodyPr>
          <a:lstStyle/>
          <a:p>
            <a:pPr algn="l">
              <a:lnSpc>
                <a:spcPct val="110000"/>
              </a:lnSpc>
              <a:spcAft>
                <a:spcPts val="0"/>
              </a:spcAft>
              <a:defRPr sz="2200" b="1">
                <a:solidFill>
                  <a:srgbClr val="49C7CA"/>
                </a:solidFill>
                <a:latin typeface="Aptos"/>
              </a:defRPr>
            </a:pPr>
            <a:r>
              <a:t>Clear information</a:t>
            </a:r>
          </a:p>
        </p:txBody>
      </p:sp>
      <p:sp>
        <p:nvSpPr>
          <p:cNvPr id="23" name="TextBox 22"/>
          <p:cNvSpPr txBox="1"/>
          <p:nvPr/>
        </p:nvSpPr>
        <p:spPr>
          <a:xfrm>
            <a:off x="5806440" y="6163056"/>
            <a:ext cx="8046720" cy="832104"/>
          </a:xfrm>
          <a:prstGeom prst="rect">
            <a:avLst/>
          </a:prstGeom>
          <a:noFill/>
        </p:spPr>
        <p:txBody>
          <a:bodyPr wrap="square" lIns="18288" rIns="18288" tIns="0" bIns="0">
            <a:spAutoFit/>
          </a:bodyPr>
          <a:lstStyle/>
          <a:p>
            <a:pPr algn="l">
              <a:lnSpc>
                <a:spcPct val="110000"/>
              </a:lnSpc>
              <a:spcAft>
                <a:spcPts val="0"/>
              </a:spcAft>
              <a:defRPr sz="2200" b="0">
                <a:solidFill>
                  <a:srgbClr val="F4F7FA"/>
                </a:solidFill>
                <a:latin typeface="Aptos"/>
              </a:defRPr>
            </a:pPr>
            <a:r>
              <a:t>Plain-language facts about PrEP, PEP and U=U.</a:t>
            </a:r>
          </a:p>
        </p:txBody>
      </p:sp>
      <p:sp>
        <p:nvSpPr>
          <p:cNvPr id="24" name="TextBox 23"/>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19 / 29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94ABF5"/>
                </a:solidFill>
                <a:latin typeface="Aptos"/>
              </a:defRPr>
            </a:pPr>
            <a:r>
              <a:t>CLEAR INFORMATION</a:t>
            </a:r>
          </a:p>
        </p:txBody>
      </p:sp>
      <p:sp>
        <p:nvSpPr>
          <p:cNvPr id="3" name="TextBox 2"/>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Clear information: PrEP, PEP and U=U</a:t>
            </a:r>
          </a:p>
        </p:txBody>
      </p:sp>
      <p:cxnSp>
        <p:nvCxnSpPr>
          <p:cNvPr id="4" name="Connector 3"/>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777240" y="2423160"/>
            <a:ext cx="4069080" cy="0"/>
          </a:xfrm>
          <a:prstGeom prst="line">
            <a:avLst/>
          </a:prstGeom>
          <a:ln w="38100">
            <a:solidFill>
              <a:srgbClr val="49C7CA"/>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777240" y="2761488"/>
            <a:ext cx="4069080" cy="822960"/>
          </a:xfrm>
          <a:prstGeom prst="rect">
            <a:avLst/>
          </a:prstGeom>
          <a:noFill/>
        </p:spPr>
        <p:txBody>
          <a:bodyPr wrap="square" lIns="18288" rIns="18288" tIns="0" bIns="0">
            <a:spAutoFit/>
          </a:bodyPr>
          <a:lstStyle/>
          <a:p>
            <a:pPr algn="l">
              <a:lnSpc>
                <a:spcPct val="110000"/>
              </a:lnSpc>
              <a:spcAft>
                <a:spcPts val="0"/>
              </a:spcAft>
              <a:defRPr sz="4300" b="1">
                <a:solidFill>
                  <a:srgbClr val="49C7CA"/>
                </a:solidFill>
                <a:latin typeface="Aptos"/>
              </a:defRPr>
            </a:pPr>
            <a:r>
              <a:t>PrEP</a:t>
            </a:r>
          </a:p>
        </p:txBody>
      </p:sp>
      <p:sp>
        <p:nvSpPr>
          <p:cNvPr id="7" name="TextBox 6"/>
          <p:cNvSpPr txBox="1"/>
          <p:nvPr/>
        </p:nvSpPr>
        <p:spPr>
          <a:xfrm>
            <a:off x="777240" y="3776472"/>
            <a:ext cx="4069080" cy="941832"/>
          </a:xfrm>
          <a:prstGeom prst="rect">
            <a:avLst/>
          </a:prstGeom>
          <a:noFill/>
        </p:spPr>
        <p:txBody>
          <a:bodyPr wrap="square" lIns="18288" rIns="18288" tIns="0" bIns="0">
            <a:spAutoFit/>
          </a:bodyPr>
          <a:lstStyle/>
          <a:p>
            <a:pPr algn="l">
              <a:lnSpc>
                <a:spcPct val="110000"/>
              </a:lnSpc>
              <a:spcAft>
                <a:spcPts val="0"/>
              </a:spcAft>
              <a:defRPr sz="2300" b="1">
                <a:solidFill>
                  <a:srgbClr val="F4F7FA"/>
                </a:solidFill>
                <a:latin typeface="Aptos"/>
              </a:defRPr>
            </a:pPr>
            <a:r>
              <a:t>Pre-exposure prophylaxis</a:t>
            </a:r>
          </a:p>
        </p:txBody>
      </p:sp>
      <p:sp>
        <p:nvSpPr>
          <p:cNvPr id="8" name="TextBox 7"/>
          <p:cNvSpPr txBox="1"/>
          <p:nvPr/>
        </p:nvSpPr>
        <p:spPr>
          <a:xfrm>
            <a:off x="777240" y="5056632"/>
            <a:ext cx="4069080" cy="2148840"/>
          </a:xfrm>
          <a:prstGeom prst="rect">
            <a:avLst/>
          </a:prstGeom>
          <a:noFill/>
        </p:spPr>
        <p:txBody>
          <a:bodyPr wrap="square" lIns="18288" rIns="18288" tIns="0" bIns="0">
            <a:spAutoFit/>
          </a:bodyPr>
          <a:lstStyle/>
          <a:p>
            <a:pPr algn="l">
              <a:lnSpc>
                <a:spcPct val="110000"/>
              </a:lnSpc>
              <a:spcAft>
                <a:spcPts val="0"/>
              </a:spcAft>
              <a:defRPr sz="2300" b="0">
                <a:solidFill>
                  <a:srgbClr val="F4F7FA"/>
                </a:solidFill>
                <a:latin typeface="Aptos"/>
              </a:defRPr>
            </a:pPr>
            <a:r>
              <a:t>Medication taken by HIV-negative people before possible exposure to greatly reduce the risk of getting HIV.</a:t>
            </a:r>
          </a:p>
        </p:txBody>
      </p:sp>
      <p:cxnSp>
        <p:nvCxnSpPr>
          <p:cNvPr id="9" name="Connector 8"/>
          <p:cNvCxnSpPr/>
          <p:nvPr/>
        </p:nvCxnSpPr>
        <p:spPr>
          <a:xfrm>
            <a:off x="5257800" y="2423160"/>
            <a:ext cx="4069080" cy="0"/>
          </a:xfrm>
          <a:prstGeom prst="line">
            <a:avLst/>
          </a:prstGeom>
          <a:ln w="38100">
            <a:solidFill>
              <a:srgbClr val="F28E80"/>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257800" y="2761488"/>
            <a:ext cx="4069080" cy="822960"/>
          </a:xfrm>
          <a:prstGeom prst="rect">
            <a:avLst/>
          </a:prstGeom>
          <a:noFill/>
        </p:spPr>
        <p:txBody>
          <a:bodyPr wrap="square" lIns="18288" rIns="18288" tIns="0" bIns="0">
            <a:spAutoFit/>
          </a:bodyPr>
          <a:lstStyle/>
          <a:p>
            <a:pPr algn="l">
              <a:lnSpc>
                <a:spcPct val="110000"/>
              </a:lnSpc>
              <a:spcAft>
                <a:spcPts val="0"/>
              </a:spcAft>
              <a:defRPr sz="4300" b="1">
                <a:solidFill>
                  <a:srgbClr val="F28E80"/>
                </a:solidFill>
                <a:latin typeface="Aptos"/>
              </a:defRPr>
            </a:pPr>
            <a:r>
              <a:t>PEP</a:t>
            </a:r>
          </a:p>
        </p:txBody>
      </p:sp>
      <p:sp>
        <p:nvSpPr>
          <p:cNvPr id="11" name="TextBox 10"/>
          <p:cNvSpPr txBox="1"/>
          <p:nvPr/>
        </p:nvSpPr>
        <p:spPr>
          <a:xfrm>
            <a:off x="5257800" y="3776472"/>
            <a:ext cx="4069080" cy="941832"/>
          </a:xfrm>
          <a:prstGeom prst="rect">
            <a:avLst/>
          </a:prstGeom>
          <a:noFill/>
        </p:spPr>
        <p:txBody>
          <a:bodyPr wrap="square" lIns="18288" rIns="18288" tIns="0" bIns="0">
            <a:spAutoFit/>
          </a:bodyPr>
          <a:lstStyle/>
          <a:p>
            <a:pPr algn="l">
              <a:lnSpc>
                <a:spcPct val="110000"/>
              </a:lnSpc>
              <a:spcAft>
                <a:spcPts val="0"/>
              </a:spcAft>
              <a:defRPr sz="2300" b="1">
                <a:solidFill>
                  <a:srgbClr val="F4F7FA"/>
                </a:solidFill>
                <a:latin typeface="Aptos"/>
              </a:defRPr>
            </a:pPr>
            <a:r>
              <a:t>Post-exposure prophylaxis</a:t>
            </a:r>
          </a:p>
        </p:txBody>
      </p:sp>
      <p:sp>
        <p:nvSpPr>
          <p:cNvPr id="12" name="TextBox 11"/>
          <p:cNvSpPr txBox="1"/>
          <p:nvPr/>
        </p:nvSpPr>
        <p:spPr>
          <a:xfrm>
            <a:off x="5257800" y="5056632"/>
            <a:ext cx="4069080" cy="2148840"/>
          </a:xfrm>
          <a:prstGeom prst="rect">
            <a:avLst/>
          </a:prstGeom>
          <a:noFill/>
        </p:spPr>
        <p:txBody>
          <a:bodyPr wrap="square" lIns="18288" rIns="18288" tIns="0" bIns="0">
            <a:spAutoFit/>
          </a:bodyPr>
          <a:lstStyle/>
          <a:p>
            <a:pPr algn="l">
              <a:lnSpc>
                <a:spcPct val="110000"/>
              </a:lnSpc>
              <a:spcAft>
                <a:spcPts val="0"/>
              </a:spcAft>
              <a:defRPr sz="2300" b="0">
                <a:solidFill>
                  <a:srgbClr val="F4F7FA"/>
                </a:solidFill>
                <a:latin typeface="Aptos"/>
              </a:defRPr>
            </a:pPr>
            <a:r>
              <a:t>Emergency medication started as soon as possible, within 72 hours, after a possible exposure and taken for 28 days.</a:t>
            </a:r>
          </a:p>
        </p:txBody>
      </p:sp>
      <p:cxnSp>
        <p:nvCxnSpPr>
          <p:cNvPr id="13" name="Connector 12"/>
          <p:cNvCxnSpPr/>
          <p:nvPr/>
        </p:nvCxnSpPr>
        <p:spPr>
          <a:xfrm>
            <a:off x="9738360" y="2423160"/>
            <a:ext cx="4069080" cy="0"/>
          </a:xfrm>
          <a:prstGeom prst="line">
            <a:avLst/>
          </a:prstGeom>
          <a:ln w="38100">
            <a:solidFill>
              <a:srgbClr val="94ABF5"/>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9738360" y="2761488"/>
            <a:ext cx="4069080" cy="822960"/>
          </a:xfrm>
          <a:prstGeom prst="rect">
            <a:avLst/>
          </a:prstGeom>
          <a:noFill/>
        </p:spPr>
        <p:txBody>
          <a:bodyPr wrap="square" lIns="18288" rIns="18288" tIns="0" bIns="0">
            <a:spAutoFit/>
          </a:bodyPr>
          <a:lstStyle/>
          <a:p>
            <a:pPr algn="l">
              <a:lnSpc>
                <a:spcPct val="110000"/>
              </a:lnSpc>
              <a:spcAft>
                <a:spcPts val="0"/>
              </a:spcAft>
              <a:defRPr sz="4300" b="1">
                <a:solidFill>
                  <a:srgbClr val="94ABF5"/>
                </a:solidFill>
                <a:latin typeface="Aptos"/>
              </a:defRPr>
            </a:pPr>
            <a:r>
              <a:t>U=U</a:t>
            </a:r>
          </a:p>
        </p:txBody>
      </p:sp>
      <p:sp>
        <p:nvSpPr>
          <p:cNvPr id="15" name="TextBox 14"/>
          <p:cNvSpPr txBox="1"/>
          <p:nvPr/>
        </p:nvSpPr>
        <p:spPr>
          <a:xfrm>
            <a:off x="9738360" y="3776472"/>
            <a:ext cx="4069080" cy="941832"/>
          </a:xfrm>
          <a:prstGeom prst="rect">
            <a:avLst/>
          </a:prstGeom>
          <a:noFill/>
        </p:spPr>
        <p:txBody>
          <a:bodyPr wrap="square" lIns="18288" rIns="18288" tIns="0" bIns="0">
            <a:spAutoFit/>
          </a:bodyPr>
          <a:lstStyle/>
          <a:p>
            <a:pPr algn="l">
              <a:lnSpc>
                <a:spcPct val="110000"/>
              </a:lnSpc>
              <a:spcAft>
                <a:spcPts val="0"/>
              </a:spcAft>
              <a:defRPr sz="2300" b="1">
                <a:solidFill>
                  <a:srgbClr val="F4F7FA"/>
                </a:solidFill>
                <a:latin typeface="Aptos"/>
              </a:defRPr>
            </a:pPr>
            <a:r>
              <a:t>Undetectable = Untransmittable</a:t>
            </a:r>
          </a:p>
        </p:txBody>
      </p:sp>
      <p:sp>
        <p:nvSpPr>
          <p:cNvPr id="16" name="TextBox 15"/>
          <p:cNvSpPr txBox="1"/>
          <p:nvPr/>
        </p:nvSpPr>
        <p:spPr>
          <a:xfrm>
            <a:off x="9738360" y="5056632"/>
            <a:ext cx="4069080" cy="2148840"/>
          </a:xfrm>
          <a:prstGeom prst="rect">
            <a:avLst/>
          </a:prstGeom>
          <a:noFill/>
        </p:spPr>
        <p:txBody>
          <a:bodyPr wrap="square" lIns="18288" rIns="18288" tIns="0" bIns="0">
            <a:spAutoFit/>
          </a:bodyPr>
          <a:lstStyle/>
          <a:p>
            <a:pPr algn="l">
              <a:lnSpc>
                <a:spcPct val="110000"/>
              </a:lnSpc>
              <a:spcAft>
                <a:spcPts val="0"/>
              </a:spcAft>
              <a:defRPr sz="2300" b="0">
                <a:solidFill>
                  <a:srgbClr val="F4F7FA"/>
                </a:solidFill>
                <a:latin typeface="Aptos"/>
              </a:defRPr>
            </a:pPr>
            <a:r>
              <a:t>A person with HIV on effective treatment, with an undetectable viral load, cannot pass HIV on sexually.</a:t>
            </a:r>
          </a:p>
        </p:txBody>
      </p:sp>
      <p:sp>
        <p:nvSpPr>
          <p:cNvPr id="17" name="TextBox 16"/>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20 / 29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49C7CA"/>
                </a:solidFill>
                <a:latin typeface="Aptos"/>
              </a:defRPr>
            </a:pPr>
            <a:r>
              <a:t>TESTING IN ESTONIA</a:t>
            </a:r>
          </a:p>
        </p:txBody>
      </p:sp>
      <p:sp>
        <p:nvSpPr>
          <p:cNvPr id="3" name="TextBox 2"/>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Where to get tested in Estonia</a:t>
            </a:r>
          </a:p>
        </p:txBody>
      </p:sp>
      <p:cxnSp>
        <p:nvCxnSpPr>
          <p:cNvPr id="4" name="Connector 3"/>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777240" y="2359152"/>
            <a:ext cx="4480560" cy="1005840"/>
          </a:xfrm>
          <a:prstGeom prst="rect">
            <a:avLst/>
          </a:prstGeom>
          <a:noFill/>
        </p:spPr>
        <p:txBody>
          <a:bodyPr wrap="square" lIns="18288" rIns="18288" tIns="0" bIns="0">
            <a:spAutoFit/>
          </a:bodyPr>
          <a:lstStyle/>
          <a:p>
            <a:pPr algn="l">
              <a:lnSpc>
                <a:spcPct val="110000"/>
              </a:lnSpc>
              <a:spcAft>
                <a:spcPts val="0"/>
              </a:spcAft>
              <a:defRPr sz="2200" b="1">
                <a:solidFill>
                  <a:srgbClr val="49C7CA"/>
                </a:solidFill>
                <a:latin typeface="Aptos"/>
              </a:defRPr>
            </a:pPr>
            <a:r>
              <a:t>Anonymous testing sites</a:t>
            </a:r>
          </a:p>
        </p:txBody>
      </p:sp>
      <p:sp>
        <p:nvSpPr>
          <p:cNvPr id="6" name="TextBox 5"/>
          <p:cNvSpPr txBox="1"/>
          <p:nvPr/>
        </p:nvSpPr>
        <p:spPr>
          <a:xfrm>
            <a:off x="5577840" y="2359152"/>
            <a:ext cx="8275320" cy="1005840"/>
          </a:xfrm>
          <a:prstGeom prst="rect">
            <a:avLst/>
          </a:prstGeom>
          <a:noFill/>
        </p:spPr>
        <p:txBody>
          <a:bodyPr wrap="square" lIns="18288" rIns="18288" tIns="0" bIns="0">
            <a:spAutoFit/>
          </a:bodyPr>
          <a:lstStyle/>
          <a:p>
            <a:pPr algn="l">
              <a:lnSpc>
                <a:spcPct val="110000"/>
              </a:lnSpc>
              <a:spcAft>
                <a:spcPts val="0"/>
              </a:spcAft>
              <a:defRPr sz="2200" b="0">
                <a:solidFill>
                  <a:srgbClr val="F4F7FA"/>
                </a:solidFill>
                <a:latin typeface="Aptos"/>
              </a:defRPr>
            </a:pPr>
            <a:r>
              <a:t>National network of free, anonymous HIV and hepatitis B/C counselling and testing for anyone aged 16+. Rapid tests available.</a:t>
            </a:r>
          </a:p>
        </p:txBody>
      </p:sp>
      <p:cxnSp>
        <p:nvCxnSpPr>
          <p:cNvPr id="7" name="Connector 6"/>
          <p:cNvCxnSpPr/>
          <p:nvPr/>
        </p:nvCxnSpPr>
        <p:spPr>
          <a:xfrm>
            <a:off x="777240" y="3346704"/>
            <a:ext cx="13075920" cy="0"/>
          </a:xfrm>
          <a:prstGeom prst="line">
            <a:avLst/>
          </a:prstGeom>
          <a:ln w="8255">
            <a:solidFill>
              <a:srgbClr val="294451"/>
            </a:solidFill>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777240" y="3483864"/>
            <a:ext cx="4480560" cy="1005840"/>
          </a:xfrm>
          <a:prstGeom prst="rect">
            <a:avLst/>
          </a:prstGeom>
          <a:noFill/>
        </p:spPr>
        <p:txBody>
          <a:bodyPr wrap="square" lIns="18288" rIns="18288" tIns="0" bIns="0">
            <a:spAutoFit/>
          </a:bodyPr>
          <a:lstStyle/>
          <a:p>
            <a:pPr algn="l">
              <a:lnSpc>
                <a:spcPct val="110000"/>
              </a:lnSpc>
              <a:spcAft>
                <a:spcPts val="0"/>
              </a:spcAft>
              <a:defRPr sz="2200" b="1">
                <a:solidFill>
                  <a:srgbClr val="49C7CA"/>
                </a:solidFill>
                <a:latin typeface="Aptos"/>
              </a:defRPr>
            </a:pPr>
            <a:r>
              <a:t>Estonian Network of People Living with HIV</a:t>
            </a:r>
          </a:p>
        </p:txBody>
      </p:sp>
      <p:sp>
        <p:nvSpPr>
          <p:cNvPr id="9" name="TextBox 8"/>
          <p:cNvSpPr txBox="1"/>
          <p:nvPr/>
        </p:nvSpPr>
        <p:spPr>
          <a:xfrm>
            <a:off x="5577840" y="3483864"/>
            <a:ext cx="8275320" cy="1005840"/>
          </a:xfrm>
          <a:prstGeom prst="rect">
            <a:avLst/>
          </a:prstGeom>
          <a:noFill/>
        </p:spPr>
        <p:txBody>
          <a:bodyPr wrap="square" lIns="18288" rIns="18288" tIns="0" bIns="0">
            <a:spAutoFit/>
          </a:bodyPr>
          <a:lstStyle/>
          <a:p>
            <a:pPr algn="l">
              <a:lnSpc>
                <a:spcPct val="110000"/>
              </a:lnSpc>
              <a:spcAft>
                <a:spcPts val="0"/>
              </a:spcAft>
              <a:defRPr sz="2200" b="0">
                <a:solidFill>
                  <a:srgbClr val="F4F7FA"/>
                </a:solidFill>
                <a:latin typeface="Aptos"/>
              </a:defRPr>
            </a:pPr>
            <a:r>
              <a:t>Rävala 8, Tallinn. Free HIV, hepatitis and STI testing,</a:t>
            </a:r>
          </a:p>
          <a:p>
            <a:pPr algn="l">
              <a:lnSpc>
                <a:spcPct val="110000"/>
              </a:lnSpc>
              <a:spcAft>
                <a:spcPts val="0"/>
              </a:spcAft>
              <a:defRPr sz="2200" b="0">
                <a:solidFill>
                  <a:srgbClr val="F4F7FA"/>
                </a:solidFill>
                <a:latin typeface="Aptos"/>
              </a:defRPr>
            </a:pPr>
            <a:r>
              <a:t>Mon–Fri 10:00–18:00.</a:t>
            </a:r>
          </a:p>
        </p:txBody>
      </p:sp>
      <p:cxnSp>
        <p:nvCxnSpPr>
          <p:cNvPr id="10" name="Connector 9"/>
          <p:cNvCxnSpPr/>
          <p:nvPr/>
        </p:nvCxnSpPr>
        <p:spPr>
          <a:xfrm>
            <a:off x="777240" y="4471416"/>
            <a:ext cx="13075920" cy="0"/>
          </a:xfrm>
          <a:prstGeom prst="line">
            <a:avLst/>
          </a:prstGeom>
          <a:ln w="8255">
            <a:solidFill>
              <a:srgbClr val="294451"/>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777240" y="4608576"/>
            <a:ext cx="4480560" cy="1005840"/>
          </a:xfrm>
          <a:prstGeom prst="rect">
            <a:avLst/>
          </a:prstGeom>
          <a:noFill/>
        </p:spPr>
        <p:txBody>
          <a:bodyPr wrap="square" lIns="18288" rIns="18288" tIns="0" bIns="0">
            <a:spAutoFit/>
          </a:bodyPr>
          <a:lstStyle/>
          <a:p>
            <a:pPr algn="l">
              <a:lnSpc>
                <a:spcPct val="110000"/>
              </a:lnSpc>
              <a:spcAft>
                <a:spcPts val="0"/>
              </a:spcAft>
              <a:defRPr sz="2200" b="1">
                <a:solidFill>
                  <a:srgbClr val="49C7CA"/>
                </a:solidFill>
                <a:latin typeface="Aptos"/>
              </a:defRPr>
            </a:pPr>
            <a:r>
              <a:t>AHF Estonia</a:t>
            </a:r>
          </a:p>
        </p:txBody>
      </p:sp>
      <p:sp>
        <p:nvSpPr>
          <p:cNvPr id="12" name="TextBox 11"/>
          <p:cNvSpPr txBox="1"/>
          <p:nvPr/>
        </p:nvSpPr>
        <p:spPr>
          <a:xfrm>
            <a:off x="5577840" y="4608576"/>
            <a:ext cx="8275320" cy="1005840"/>
          </a:xfrm>
          <a:prstGeom prst="rect">
            <a:avLst/>
          </a:prstGeom>
          <a:noFill/>
        </p:spPr>
        <p:txBody>
          <a:bodyPr wrap="square" lIns="18288" rIns="18288" tIns="0" bIns="0">
            <a:spAutoFit/>
          </a:bodyPr>
          <a:lstStyle/>
          <a:p>
            <a:pPr algn="l">
              <a:lnSpc>
                <a:spcPct val="110000"/>
              </a:lnSpc>
              <a:spcAft>
                <a:spcPts val="0"/>
              </a:spcAft>
              <a:defRPr sz="2200" b="0">
                <a:solidFill>
                  <a:srgbClr val="F4F7FA"/>
                </a:solidFill>
                <a:latin typeface="Aptos"/>
              </a:defRPr>
            </a:pPr>
            <a:r>
              <a:t>Free, confidential community testing points in Tallinn, plus services in Narva. Optional syphilis and hepatitis B/C screening.</a:t>
            </a:r>
          </a:p>
        </p:txBody>
      </p:sp>
      <p:cxnSp>
        <p:nvCxnSpPr>
          <p:cNvPr id="13" name="Connector 12"/>
          <p:cNvCxnSpPr/>
          <p:nvPr/>
        </p:nvCxnSpPr>
        <p:spPr>
          <a:xfrm>
            <a:off x="777240" y="5596127"/>
            <a:ext cx="13075920" cy="0"/>
          </a:xfrm>
          <a:prstGeom prst="line">
            <a:avLst/>
          </a:prstGeom>
          <a:ln w="8255">
            <a:solidFill>
              <a:srgbClr val="294451"/>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777240" y="5733288"/>
            <a:ext cx="4480560" cy="1005840"/>
          </a:xfrm>
          <a:prstGeom prst="rect">
            <a:avLst/>
          </a:prstGeom>
          <a:noFill/>
        </p:spPr>
        <p:txBody>
          <a:bodyPr wrap="square" lIns="18288" rIns="18288" tIns="0" bIns="0">
            <a:spAutoFit/>
          </a:bodyPr>
          <a:lstStyle/>
          <a:p>
            <a:pPr algn="l">
              <a:lnSpc>
                <a:spcPct val="110000"/>
              </a:lnSpc>
              <a:spcAft>
                <a:spcPts val="0"/>
              </a:spcAft>
              <a:defRPr sz="2200" b="1">
                <a:solidFill>
                  <a:srgbClr val="49C7CA"/>
                </a:solidFill>
                <a:latin typeface="Aptos"/>
              </a:defRPr>
            </a:pPr>
            <a:r>
              <a:t>Sexual Health Clinic</a:t>
            </a:r>
          </a:p>
        </p:txBody>
      </p:sp>
      <p:sp>
        <p:nvSpPr>
          <p:cNvPr id="15" name="TextBox 14"/>
          <p:cNvSpPr txBox="1"/>
          <p:nvPr/>
        </p:nvSpPr>
        <p:spPr>
          <a:xfrm>
            <a:off x="5577840" y="5733288"/>
            <a:ext cx="8275320" cy="1005840"/>
          </a:xfrm>
          <a:prstGeom prst="rect">
            <a:avLst/>
          </a:prstGeom>
          <a:noFill/>
        </p:spPr>
        <p:txBody>
          <a:bodyPr wrap="square" lIns="18288" rIns="18288" tIns="0" bIns="0">
            <a:spAutoFit/>
          </a:bodyPr>
          <a:lstStyle/>
          <a:p>
            <a:pPr algn="l">
              <a:lnSpc>
                <a:spcPct val="110000"/>
              </a:lnSpc>
              <a:spcAft>
                <a:spcPts val="0"/>
              </a:spcAft>
              <a:defRPr sz="2200" b="0">
                <a:solidFill>
                  <a:srgbClr val="F4F7FA"/>
                </a:solidFill>
                <a:latin typeface="Aptos"/>
              </a:defRPr>
            </a:pPr>
            <a:r>
              <a:t>Mardi 3, Tallinn. Free HIV test for all, by appointment, tel. 666 5123,</a:t>
            </a:r>
          </a:p>
          <a:p>
            <a:pPr algn="l">
              <a:lnSpc>
                <a:spcPct val="110000"/>
              </a:lnSpc>
              <a:spcAft>
                <a:spcPts val="0"/>
              </a:spcAft>
              <a:defRPr sz="2200" b="0">
                <a:solidFill>
                  <a:srgbClr val="F4F7FA"/>
                </a:solidFill>
                <a:latin typeface="Aptos"/>
              </a:defRPr>
            </a:pPr>
            <a:r>
              <a:t>Mon–Fri 8:00–16:00.</a:t>
            </a:r>
          </a:p>
        </p:txBody>
      </p:sp>
      <p:sp>
        <p:nvSpPr>
          <p:cNvPr id="16" name="TextBox 15"/>
          <p:cNvSpPr txBox="1"/>
          <p:nvPr/>
        </p:nvSpPr>
        <p:spPr>
          <a:xfrm>
            <a:off x="777240" y="7114032"/>
            <a:ext cx="13075920" cy="365760"/>
          </a:xfrm>
          <a:prstGeom prst="rect">
            <a:avLst/>
          </a:prstGeom>
          <a:noFill/>
        </p:spPr>
        <p:txBody>
          <a:bodyPr wrap="square" lIns="18288" rIns="18288" tIns="0" bIns="0">
            <a:spAutoFit/>
          </a:bodyPr>
          <a:lstStyle/>
          <a:p>
            <a:pPr algn="l">
              <a:lnSpc>
                <a:spcPct val="110000"/>
              </a:lnSpc>
              <a:spcAft>
                <a:spcPts val="0"/>
              </a:spcAft>
              <a:defRPr sz="1700" b="0">
                <a:solidFill>
                  <a:srgbClr val="A4BAC6"/>
                </a:solidFill>
                <a:latin typeface="Aptos"/>
              </a:defRPr>
            </a:pPr>
            <a:r>
              <a:t>Hours and services may have changed, so check before visiting.</a:t>
            </a:r>
          </a:p>
        </p:txBody>
      </p:sp>
      <p:sp>
        <p:nvSpPr>
          <p:cNvPr id="17" name="TextBox 16"/>
          <p:cNvSpPr txBox="1"/>
          <p:nvPr/>
        </p:nvSpPr>
        <p:spPr>
          <a:xfrm>
            <a:off x="731520" y="7680960"/>
            <a:ext cx="11795760" cy="310896"/>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[23] / [26] / [27] TAI, AHF Estonia, testfinder.info</a:t>
            </a:r>
          </a:p>
        </p:txBody>
      </p:sp>
      <p:sp>
        <p:nvSpPr>
          <p:cNvPr id="18" name="TextBox 17"/>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21 / 29</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1005840"/>
            <a:ext cx="13258800" cy="1097280"/>
          </a:xfrm>
          <a:prstGeom prst="rect">
            <a:avLst/>
          </a:prstGeom>
          <a:noFill/>
        </p:spPr>
        <p:txBody>
          <a:bodyPr wrap="square" lIns="18288" rIns="18288" tIns="0" bIns="0">
            <a:spAutoFit/>
          </a:bodyPr>
          <a:lstStyle/>
          <a:p>
            <a:pPr algn="ctr">
              <a:lnSpc>
                <a:spcPct val="110000"/>
              </a:lnSpc>
              <a:spcAft>
                <a:spcPts val="0"/>
              </a:spcAft>
              <a:defRPr sz="4900" b="1">
                <a:solidFill>
                  <a:srgbClr val="F4F7FA"/>
                </a:solidFill>
                <a:latin typeface="Aptos"/>
              </a:defRPr>
            </a:pPr>
            <a:r>
              <a:t>Conclusion</a:t>
            </a:r>
          </a:p>
        </p:txBody>
      </p:sp>
      <p:pic>
        <p:nvPicPr>
          <p:cNvPr id="3" name="Picture 2" descr="Original group-chat screenshot, shown as a joke: Live according to god and he will protect you from hiv. Its dark chat background is preserved."/>
          <p:cNvPicPr>
            <a:picLocks noChangeAspect="1"/>
          </p:cNvPicPr>
          <p:nvPr/>
        </p:nvPicPr>
        <p:blipFill>
          <a:blip r:embed="rId2"/>
          <a:stretch>
            <a:fillRect/>
          </a:stretch>
        </p:blipFill>
        <p:spPr>
          <a:xfrm>
            <a:off x="5212080" y="4093261"/>
            <a:ext cx="4206240" cy="756309"/>
          </a:xfrm>
          <a:prstGeom prst="rect">
            <a:avLst/>
          </a:prstGeom>
        </p:spPr>
      </p:pic>
      <p:sp>
        <p:nvSpPr>
          <p:cNvPr id="4" name="TextBox 3"/>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22 / 29</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1005840"/>
            <a:ext cx="13258800" cy="1097280"/>
          </a:xfrm>
          <a:prstGeom prst="rect">
            <a:avLst/>
          </a:prstGeom>
          <a:noFill/>
        </p:spPr>
        <p:txBody>
          <a:bodyPr wrap="square" lIns="18288" rIns="18288" tIns="0" bIns="0">
            <a:spAutoFit/>
          </a:bodyPr>
          <a:lstStyle/>
          <a:p>
            <a:pPr algn="ctr">
              <a:lnSpc>
                <a:spcPct val="110000"/>
              </a:lnSpc>
              <a:spcAft>
                <a:spcPts val="0"/>
              </a:spcAft>
              <a:defRPr sz="4900" b="1">
                <a:solidFill>
                  <a:srgbClr val="F4F7FA"/>
                </a:solidFill>
                <a:latin typeface="Aptos"/>
              </a:defRPr>
            </a:pPr>
            <a:r>
              <a:t>Thank you</a:t>
            </a:r>
          </a:p>
        </p:txBody>
      </p:sp>
      <p:pic>
        <p:nvPicPr>
          <p:cNvPr id="3" name="Picture 2" descr="Photographic illustration from the supplied presentation; background removed with the built-in image editor. Props do not identify specific medicines."/>
          <p:cNvPicPr>
            <a:picLocks noChangeAspect="1"/>
          </p:cNvPicPr>
          <p:nvPr/>
        </p:nvPicPr>
        <p:blipFill>
          <a:blip r:embed="rId2"/>
          <a:stretch>
            <a:fillRect/>
          </a:stretch>
        </p:blipFill>
        <p:spPr>
          <a:xfrm>
            <a:off x="4126229" y="2514600"/>
            <a:ext cx="6377940" cy="4251960"/>
          </a:xfrm>
          <a:prstGeom prst="rect">
            <a:avLst/>
          </a:prstGeom>
        </p:spPr>
      </p:pic>
      <p:sp>
        <p:nvSpPr>
          <p:cNvPr id="4" name="TextBox 3"/>
          <p:cNvSpPr txBox="1"/>
          <p:nvPr/>
        </p:nvSpPr>
        <p:spPr>
          <a:xfrm>
            <a:off x="685800" y="7022592"/>
            <a:ext cx="13258800" cy="457200"/>
          </a:xfrm>
          <a:prstGeom prst="rect">
            <a:avLst/>
          </a:prstGeom>
          <a:noFill/>
        </p:spPr>
        <p:txBody>
          <a:bodyPr wrap="square" lIns="18288" rIns="18288" tIns="0" bIns="0">
            <a:spAutoFit/>
          </a:bodyPr>
          <a:lstStyle/>
          <a:p>
            <a:pPr algn="ctr">
              <a:lnSpc>
                <a:spcPct val="110000"/>
              </a:lnSpc>
              <a:spcAft>
                <a:spcPts val="0"/>
              </a:spcAft>
              <a:defRPr sz="1900" b="0">
                <a:solidFill>
                  <a:srgbClr val="A4BAC6"/>
                </a:solidFill>
                <a:latin typeface="Aptos"/>
              </a:defRPr>
            </a:pPr>
            <a:r>
              <a:t>Sal, Emils, Hans, Medb</a:t>
            </a:r>
          </a:p>
        </p:txBody>
      </p:sp>
      <p:sp>
        <p:nvSpPr>
          <p:cNvPr id="5" name="TextBox 4"/>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23 / 29</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3310128"/>
            <a:ext cx="13258800" cy="1280160"/>
          </a:xfrm>
          <a:prstGeom prst="rect">
            <a:avLst/>
          </a:prstGeom>
          <a:noFill/>
        </p:spPr>
        <p:txBody>
          <a:bodyPr wrap="square" lIns="18288" rIns="18288" tIns="0" bIns="0">
            <a:spAutoFit/>
          </a:bodyPr>
          <a:lstStyle/>
          <a:p>
            <a:pPr algn="ctr">
              <a:lnSpc>
                <a:spcPct val="110000"/>
              </a:lnSpc>
              <a:spcAft>
                <a:spcPts val="0"/>
              </a:spcAft>
              <a:defRPr sz="6400" b="1">
                <a:solidFill>
                  <a:srgbClr val="F4F7FA"/>
                </a:solidFill>
                <a:latin typeface="Aptos"/>
              </a:defRPr>
            </a:pPr>
            <a:r>
              <a:t>References</a:t>
            </a:r>
          </a:p>
        </p:txBody>
      </p:sp>
      <p:sp>
        <p:nvSpPr>
          <p:cNvPr id="3" name="TextBox 2"/>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24 / 29</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94ABF5"/>
                </a:solidFill>
                <a:latin typeface="Aptos"/>
              </a:defRPr>
            </a:pPr>
            <a:r>
              <a:t>BACKGROUND / TRANSMISSION</a:t>
            </a:r>
          </a:p>
        </p:txBody>
      </p:sp>
      <p:sp>
        <p:nvSpPr>
          <p:cNvPr id="3" name="TextBox 2"/>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References: background and transmission</a:t>
            </a:r>
          </a:p>
        </p:txBody>
      </p:sp>
      <p:cxnSp>
        <p:nvCxnSpPr>
          <p:cNvPr id="4" name="Connector 3"/>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777240" y="2286000"/>
            <a:ext cx="548640" cy="411480"/>
          </a:xfrm>
          <a:prstGeom prst="rect">
            <a:avLst/>
          </a:prstGeom>
          <a:noFill/>
        </p:spPr>
        <p:txBody>
          <a:bodyPr wrap="square" lIns="18288" rIns="18288" tIns="0" bIns="0">
            <a:spAutoFit/>
          </a:bodyPr>
          <a:lstStyle/>
          <a:p>
            <a:pPr algn="l">
              <a:lnSpc>
                <a:spcPct val="110000"/>
              </a:lnSpc>
              <a:spcAft>
                <a:spcPts val="0"/>
              </a:spcAft>
              <a:defRPr sz="1900" b="1">
                <a:solidFill>
                  <a:srgbClr val="94ABF5"/>
                </a:solidFill>
                <a:latin typeface="Aptos"/>
              </a:defRPr>
            </a:pPr>
            <a:r>
              <a:t>01</a:t>
            </a:r>
          </a:p>
        </p:txBody>
      </p:sp>
      <p:sp>
        <p:nvSpPr>
          <p:cNvPr id="6" name="TextBox 5">
            <a:hlinkClick r:id="rId2"/>
          </p:cNvPr>
          <p:cNvSpPr txBox="1"/>
          <p:nvPr/>
        </p:nvSpPr>
        <p:spPr>
          <a:xfrm>
            <a:off x="1508760" y="2286000"/>
            <a:ext cx="12344400" cy="685800"/>
          </a:xfrm>
          <a:prstGeom prst="rect">
            <a:avLst/>
          </a:prstGeom>
          <a:noFill/>
        </p:spPr>
        <p:txBody>
          <a:bodyPr wrap="square" lIns="18288" rIns="18288" tIns="0" bIns="0">
            <a:spAutoFit/>
          </a:bodyPr>
          <a:lstStyle/>
          <a:p>
            <a:pPr algn="l">
              <a:lnSpc>
                <a:spcPct val="110000"/>
              </a:lnSpc>
              <a:spcAft>
                <a:spcPts val="0"/>
              </a:spcAft>
              <a:defRPr sz="2000" b="0">
                <a:solidFill>
                  <a:srgbClr val="F4F7FA"/>
                </a:solidFill>
                <a:latin typeface="Aptos"/>
              </a:defRPr>
            </a:pPr>
            <a:r>
              <a:t>WHO: HIV and AIDS</a:t>
            </a:r>
          </a:p>
        </p:txBody>
      </p:sp>
      <p:sp>
        <p:nvSpPr>
          <p:cNvPr id="7" name="TextBox 6"/>
          <p:cNvSpPr txBox="1"/>
          <p:nvPr/>
        </p:nvSpPr>
        <p:spPr>
          <a:xfrm>
            <a:off x="1508760" y="2715768"/>
            <a:ext cx="12344400" cy="283464"/>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www.who.int</a:t>
            </a:r>
          </a:p>
        </p:txBody>
      </p:sp>
      <p:sp>
        <p:nvSpPr>
          <p:cNvPr id="8" name="TextBox 7"/>
          <p:cNvSpPr txBox="1"/>
          <p:nvPr/>
        </p:nvSpPr>
        <p:spPr>
          <a:xfrm>
            <a:off x="777240" y="3147060"/>
            <a:ext cx="548640" cy="411480"/>
          </a:xfrm>
          <a:prstGeom prst="rect">
            <a:avLst/>
          </a:prstGeom>
          <a:noFill/>
        </p:spPr>
        <p:txBody>
          <a:bodyPr wrap="square" lIns="18288" rIns="18288" tIns="0" bIns="0">
            <a:spAutoFit/>
          </a:bodyPr>
          <a:lstStyle/>
          <a:p>
            <a:pPr algn="l">
              <a:lnSpc>
                <a:spcPct val="110000"/>
              </a:lnSpc>
              <a:spcAft>
                <a:spcPts val="0"/>
              </a:spcAft>
              <a:defRPr sz="1900" b="1">
                <a:solidFill>
                  <a:srgbClr val="94ABF5"/>
                </a:solidFill>
                <a:latin typeface="Aptos"/>
              </a:defRPr>
            </a:pPr>
            <a:r>
              <a:t>02</a:t>
            </a:r>
          </a:p>
        </p:txBody>
      </p:sp>
      <p:sp>
        <p:nvSpPr>
          <p:cNvPr id="9" name="TextBox 8">
            <a:hlinkClick r:id="rId3"/>
          </p:cNvPr>
          <p:cNvSpPr txBox="1"/>
          <p:nvPr/>
        </p:nvSpPr>
        <p:spPr>
          <a:xfrm>
            <a:off x="1508760" y="3147060"/>
            <a:ext cx="12344400" cy="685800"/>
          </a:xfrm>
          <a:prstGeom prst="rect">
            <a:avLst/>
          </a:prstGeom>
          <a:noFill/>
        </p:spPr>
        <p:txBody>
          <a:bodyPr wrap="square" lIns="18288" rIns="18288" tIns="0" bIns="0">
            <a:spAutoFit/>
          </a:bodyPr>
          <a:lstStyle/>
          <a:p>
            <a:pPr algn="l">
              <a:lnSpc>
                <a:spcPct val="110000"/>
              </a:lnSpc>
              <a:spcAft>
                <a:spcPts val="0"/>
              </a:spcAft>
              <a:defRPr sz="2000" b="0">
                <a:solidFill>
                  <a:srgbClr val="F4F7FA"/>
                </a:solidFill>
                <a:latin typeface="Aptos"/>
              </a:defRPr>
            </a:pPr>
            <a:r>
              <a:t>UNAIDS: Global HIV Factsheet 2026 (2025 estimates)</a:t>
            </a:r>
          </a:p>
        </p:txBody>
      </p:sp>
      <p:sp>
        <p:nvSpPr>
          <p:cNvPr id="10" name="TextBox 9"/>
          <p:cNvSpPr txBox="1"/>
          <p:nvPr/>
        </p:nvSpPr>
        <p:spPr>
          <a:xfrm>
            <a:off x="1508760" y="3576828"/>
            <a:ext cx="12344400" cy="283464"/>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www.unaids.org</a:t>
            </a:r>
          </a:p>
        </p:txBody>
      </p:sp>
      <p:sp>
        <p:nvSpPr>
          <p:cNvPr id="11" name="TextBox 10"/>
          <p:cNvSpPr txBox="1"/>
          <p:nvPr/>
        </p:nvSpPr>
        <p:spPr>
          <a:xfrm>
            <a:off x="777240" y="4008120"/>
            <a:ext cx="548640" cy="411480"/>
          </a:xfrm>
          <a:prstGeom prst="rect">
            <a:avLst/>
          </a:prstGeom>
          <a:noFill/>
        </p:spPr>
        <p:txBody>
          <a:bodyPr wrap="square" lIns="18288" rIns="18288" tIns="0" bIns="0">
            <a:spAutoFit/>
          </a:bodyPr>
          <a:lstStyle/>
          <a:p>
            <a:pPr algn="l">
              <a:lnSpc>
                <a:spcPct val="110000"/>
              </a:lnSpc>
              <a:spcAft>
                <a:spcPts val="0"/>
              </a:spcAft>
              <a:defRPr sz="1900" b="1">
                <a:solidFill>
                  <a:srgbClr val="94ABF5"/>
                </a:solidFill>
                <a:latin typeface="Aptos"/>
              </a:defRPr>
            </a:pPr>
            <a:r>
              <a:t>03</a:t>
            </a:r>
          </a:p>
        </p:txBody>
      </p:sp>
      <p:sp>
        <p:nvSpPr>
          <p:cNvPr id="12" name="TextBox 11">
            <a:hlinkClick r:id="rId4"/>
          </p:cNvPr>
          <p:cNvSpPr txBox="1"/>
          <p:nvPr/>
        </p:nvSpPr>
        <p:spPr>
          <a:xfrm>
            <a:off x="1508760" y="4008120"/>
            <a:ext cx="12344400" cy="685800"/>
          </a:xfrm>
          <a:prstGeom prst="rect">
            <a:avLst/>
          </a:prstGeom>
          <a:noFill/>
        </p:spPr>
        <p:txBody>
          <a:bodyPr wrap="square" lIns="18288" rIns="18288" tIns="0" bIns="0">
            <a:spAutoFit/>
          </a:bodyPr>
          <a:lstStyle/>
          <a:p>
            <a:pPr algn="l">
              <a:lnSpc>
                <a:spcPct val="110000"/>
              </a:lnSpc>
              <a:spcAft>
                <a:spcPts val="0"/>
              </a:spcAft>
              <a:defRPr sz="2000" b="0">
                <a:solidFill>
                  <a:srgbClr val="F4F7FA"/>
                </a:solidFill>
                <a:latin typeface="Aptos"/>
              </a:defRPr>
            </a:pPr>
            <a:r>
              <a:t>CDC: HIV risk and prevention estimates</a:t>
            </a:r>
          </a:p>
        </p:txBody>
      </p:sp>
      <p:sp>
        <p:nvSpPr>
          <p:cNvPr id="13" name="TextBox 12"/>
          <p:cNvSpPr txBox="1"/>
          <p:nvPr/>
        </p:nvSpPr>
        <p:spPr>
          <a:xfrm>
            <a:off x="1508760" y="4437888"/>
            <a:ext cx="12344400" cy="283464"/>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www.cdc.gov</a:t>
            </a:r>
          </a:p>
        </p:txBody>
      </p:sp>
      <p:sp>
        <p:nvSpPr>
          <p:cNvPr id="14" name="TextBox 13"/>
          <p:cNvSpPr txBox="1"/>
          <p:nvPr/>
        </p:nvSpPr>
        <p:spPr>
          <a:xfrm>
            <a:off x="777240" y="4869180"/>
            <a:ext cx="548640" cy="411480"/>
          </a:xfrm>
          <a:prstGeom prst="rect">
            <a:avLst/>
          </a:prstGeom>
          <a:noFill/>
        </p:spPr>
        <p:txBody>
          <a:bodyPr wrap="square" lIns="18288" rIns="18288" tIns="0" bIns="0">
            <a:spAutoFit/>
          </a:bodyPr>
          <a:lstStyle/>
          <a:p>
            <a:pPr algn="l">
              <a:lnSpc>
                <a:spcPct val="110000"/>
              </a:lnSpc>
              <a:spcAft>
                <a:spcPts val="0"/>
              </a:spcAft>
              <a:defRPr sz="1900" b="1">
                <a:solidFill>
                  <a:srgbClr val="94ABF5"/>
                </a:solidFill>
                <a:latin typeface="Aptos"/>
              </a:defRPr>
            </a:pPr>
            <a:r>
              <a:t>04</a:t>
            </a:r>
          </a:p>
        </p:txBody>
      </p:sp>
      <p:sp>
        <p:nvSpPr>
          <p:cNvPr id="15" name="TextBox 14">
            <a:hlinkClick r:id="rId5"/>
          </p:cNvPr>
          <p:cNvSpPr txBox="1"/>
          <p:nvPr/>
        </p:nvSpPr>
        <p:spPr>
          <a:xfrm>
            <a:off x="1508760" y="4869180"/>
            <a:ext cx="12344400" cy="685800"/>
          </a:xfrm>
          <a:prstGeom prst="rect">
            <a:avLst/>
          </a:prstGeom>
          <a:noFill/>
        </p:spPr>
        <p:txBody>
          <a:bodyPr wrap="square" lIns="18288" rIns="18288" tIns="0" bIns="0">
            <a:spAutoFit/>
          </a:bodyPr>
          <a:lstStyle/>
          <a:p>
            <a:pPr algn="l">
              <a:lnSpc>
                <a:spcPct val="110000"/>
              </a:lnSpc>
              <a:spcAft>
                <a:spcPts val="0"/>
              </a:spcAft>
              <a:defRPr sz="2000" b="0">
                <a:solidFill>
                  <a:srgbClr val="F4F7FA"/>
                </a:solidFill>
                <a:latin typeface="Aptos"/>
              </a:defRPr>
            </a:pPr>
            <a:r>
              <a:t>NIH HIVinfo: Understanding HIV transmission</a:t>
            </a:r>
          </a:p>
        </p:txBody>
      </p:sp>
      <p:sp>
        <p:nvSpPr>
          <p:cNvPr id="16" name="TextBox 15"/>
          <p:cNvSpPr txBox="1"/>
          <p:nvPr/>
        </p:nvSpPr>
        <p:spPr>
          <a:xfrm>
            <a:off x="1508760" y="5298948"/>
            <a:ext cx="12344400" cy="283464"/>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hivinfo.nih.gov</a:t>
            </a:r>
          </a:p>
        </p:txBody>
      </p:sp>
      <p:sp>
        <p:nvSpPr>
          <p:cNvPr id="17" name="TextBox 16"/>
          <p:cNvSpPr txBox="1"/>
          <p:nvPr/>
        </p:nvSpPr>
        <p:spPr>
          <a:xfrm>
            <a:off x="777240" y="5730240"/>
            <a:ext cx="548640" cy="411480"/>
          </a:xfrm>
          <a:prstGeom prst="rect">
            <a:avLst/>
          </a:prstGeom>
          <a:noFill/>
        </p:spPr>
        <p:txBody>
          <a:bodyPr wrap="square" lIns="18288" rIns="18288" tIns="0" bIns="0">
            <a:spAutoFit/>
          </a:bodyPr>
          <a:lstStyle/>
          <a:p>
            <a:pPr algn="l">
              <a:lnSpc>
                <a:spcPct val="110000"/>
              </a:lnSpc>
              <a:spcAft>
                <a:spcPts val="0"/>
              </a:spcAft>
              <a:defRPr sz="1900" b="1">
                <a:solidFill>
                  <a:srgbClr val="94ABF5"/>
                </a:solidFill>
                <a:latin typeface="Aptos"/>
              </a:defRPr>
            </a:pPr>
            <a:r>
              <a:t>05</a:t>
            </a:r>
          </a:p>
        </p:txBody>
      </p:sp>
      <p:sp>
        <p:nvSpPr>
          <p:cNvPr id="18" name="TextBox 17">
            <a:hlinkClick r:id="rId6"/>
          </p:cNvPr>
          <p:cNvSpPr txBox="1"/>
          <p:nvPr/>
        </p:nvSpPr>
        <p:spPr>
          <a:xfrm>
            <a:off x="1508760" y="5730240"/>
            <a:ext cx="12344400" cy="685800"/>
          </a:xfrm>
          <a:prstGeom prst="rect">
            <a:avLst/>
          </a:prstGeom>
          <a:noFill/>
        </p:spPr>
        <p:txBody>
          <a:bodyPr wrap="square" lIns="18288" rIns="18288" tIns="0" bIns="0">
            <a:spAutoFit/>
          </a:bodyPr>
          <a:lstStyle/>
          <a:p>
            <a:pPr algn="l">
              <a:lnSpc>
                <a:spcPct val="110000"/>
              </a:lnSpc>
              <a:spcAft>
                <a:spcPts val="0"/>
              </a:spcAft>
              <a:defRPr sz="2000" b="0">
                <a:solidFill>
                  <a:srgbClr val="F4F7FA"/>
                </a:solidFill>
                <a:latin typeface="Aptos"/>
              </a:defRPr>
            </a:pPr>
            <a:r>
              <a:t>ECDC / WHO Europe: HIV/AIDS Surveillance 2025 (2024 data)</a:t>
            </a:r>
          </a:p>
        </p:txBody>
      </p:sp>
      <p:sp>
        <p:nvSpPr>
          <p:cNvPr id="19" name="TextBox 18"/>
          <p:cNvSpPr txBox="1"/>
          <p:nvPr/>
        </p:nvSpPr>
        <p:spPr>
          <a:xfrm>
            <a:off x="1508760" y="6160008"/>
            <a:ext cx="12344400" cy="283464"/>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www.ecdc.europa.eu</a:t>
            </a:r>
          </a:p>
        </p:txBody>
      </p:sp>
      <p:sp>
        <p:nvSpPr>
          <p:cNvPr id="20" name="TextBox 19"/>
          <p:cNvSpPr txBox="1"/>
          <p:nvPr/>
        </p:nvSpPr>
        <p:spPr>
          <a:xfrm>
            <a:off x="777240" y="6591300"/>
            <a:ext cx="548640" cy="411480"/>
          </a:xfrm>
          <a:prstGeom prst="rect">
            <a:avLst/>
          </a:prstGeom>
          <a:noFill/>
        </p:spPr>
        <p:txBody>
          <a:bodyPr wrap="square" lIns="18288" rIns="18288" tIns="0" bIns="0">
            <a:spAutoFit/>
          </a:bodyPr>
          <a:lstStyle/>
          <a:p>
            <a:pPr algn="l">
              <a:lnSpc>
                <a:spcPct val="110000"/>
              </a:lnSpc>
              <a:spcAft>
                <a:spcPts val="0"/>
              </a:spcAft>
              <a:defRPr sz="1900" b="1">
                <a:solidFill>
                  <a:srgbClr val="94ABF5"/>
                </a:solidFill>
                <a:latin typeface="Aptos"/>
              </a:defRPr>
            </a:pPr>
            <a:r>
              <a:t>06</a:t>
            </a:r>
          </a:p>
        </p:txBody>
      </p:sp>
      <p:sp>
        <p:nvSpPr>
          <p:cNvPr id="21" name="TextBox 20">
            <a:hlinkClick r:id="rId7"/>
          </p:cNvPr>
          <p:cNvSpPr txBox="1"/>
          <p:nvPr/>
        </p:nvSpPr>
        <p:spPr>
          <a:xfrm>
            <a:off x="1508760" y="6591300"/>
            <a:ext cx="12344400" cy="685800"/>
          </a:xfrm>
          <a:prstGeom prst="rect">
            <a:avLst/>
          </a:prstGeom>
          <a:noFill/>
        </p:spPr>
        <p:txBody>
          <a:bodyPr wrap="square" lIns="18288" rIns="18288" tIns="0" bIns="0">
            <a:spAutoFit/>
          </a:bodyPr>
          <a:lstStyle/>
          <a:p>
            <a:pPr algn="l">
              <a:lnSpc>
                <a:spcPct val="110000"/>
              </a:lnSpc>
              <a:spcAft>
                <a:spcPts val="0"/>
              </a:spcAft>
              <a:defRPr sz="2000" b="0">
                <a:solidFill>
                  <a:srgbClr val="F4F7FA"/>
                </a:solidFill>
                <a:latin typeface="Aptos"/>
              </a:defRPr>
            </a:pPr>
            <a:r>
              <a:t>TAI: HIV and associated infections in Estonia, 2014-2023</a:t>
            </a:r>
          </a:p>
        </p:txBody>
      </p:sp>
      <p:sp>
        <p:nvSpPr>
          <p:cNvPr id="22" name="TextBox 21"/>
          <p:cNvSpPr txBox="1"/>
          <p:nvPr/>
        </p:nvSpPr>
        <p:spPr>
          <a:xfrm>
            <a:off x="1508760" y="7021068"/>
            <a:ext cx="12344400" cy="283464"/>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www.tai.ee</a:t>
            </a:r>
          </a:p>
        </p:txBody>
      </p:sp>
      <p:sp>
        <p:nvSpPr>
          <p:cNvPr id="23" name="TextBox 22"/>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25 / 29</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94ABF5"/>
                </a:solidFill>
                <a:latin typeface="Aptos"/>
              </a:defRPr>
            </a:pPr>
            <a:r>
              <a:t>MISCONCEPTIONS / STIGMA</a:t>
            </a:r>
          </a:p>
        </p:txBody>
      </p:sp>
      <p:sp>
        <p:nvSpPr>
          <p:cNvPr id="3" name="TextBox 2"/>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References: misconceptions and stigma</a:t>
            </a:r>
          </a:p>
        </p:txBody>
      </p:sp>
      <p:cxnSp>
        <p:nvCxnSpPr>
          <p:cNvPr id="4" name="Connector 3"/>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777240" y="2286000"/>
            <a:ext cx="548640" cy="411480"/>
          </a:xfrm>
          <a:prstGeom prst="rect">
            <a:avLst/>
          </a:prstGeom>
          <a:noFill/>
        </p:spPr>
        <p:txBody>
          <a:bodyPr wrap="square" lIns="18288" rIns="18288" tIns="0" bIns="0">
            <a:spAutoFit/>
          </a:bodyPr>
          <a:lstStyle/>
          <a:p>
            <a:pPr algn="l">
              <a:lnSpc>
                <a:spcPct val="110000"/>
              </a:lnSpc>
              <a:spcAft>
                <a:spcPts val="0"/>
              </a:spcAft>
              <a:defRPr sz="1900" b="1">
                <a:solidFill>
                  <a:srgbClr val="94ABF5"/>
                </a:solidFill>
                <a:latin typeface="Aptos"/>
              </a:defRPr>
            </a:pPr>
            <a:r>
              <a:t>07</a:t>
            </a:r>
          </a:p>
        </p:txBody>
      </p:sp>
      <p:sp>
        <p:nvSpPr>
          <p:cNvPr id="6" name="TextBox 5">
            <a:hlinkClick r:id="rId2"/>
          </p:cNvPr>
          <p:cNvSpPr txBox="1"/>
          <p:nvPr/>
        </p:nvSpPr>
        <p:spPr>
          <a:xfrm>
            <a:off x="1508760" y="2286000"/>
            <a:ext cx="12344400" cy="685800"/>
          </a:xfrm>
          <a:prstGeom prst="rect">
            <a:avLst/>
          </a:prstGeom>
          <a:noFill/>
        </p:spPr>
        <p:txBody>
          <a:bodyPr wrap="square" lIns="18288" rIns="18288" tIns="0" bIns="0">
            <a:spAutoFit/>
          </a:bodyPr>
          <a:lstStyle/>
          <a:p>
            <a:pPr algn="l">
              <a:lnSpc>
                <a:spcPct val="110000"/>
              </a:lnSpc>
              <a:spcAft>
                <a:spcPts val="0"/>
              </a:spcAft>
              <a:defRPr sz="2000" b="0">
                <a:solidFill>
                  <a:srgbClr val="F4F7FA"/>
                </a:solidFill>
                <a:latin typeface="Aptos"/>
              </a:defRPr>
            </a:pPr>
            <a:r>
              <a:t>Grabinger et al.: Public knowledge and attitudes towards HIV in Switzerland (2026; survey 2023)</a:t>
            </a:r>
          </a:p>
        </p:txBody>
      </p:sp>
      <p:sp>
        <p:nvSpPr>
          <p:cNvPr id="7" name="TextBox 6"/>
          <p:cNvSpPr txBox="1"/>
          <p:nvPr/>
        </p:nvSpPr>
        <p:spPr>
          <a:xfrm>
            <a:off x="1508760" y="2715768"/>
            <a:ext cx="12344400" cy="283464"/>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link.springer.com</a:t>
            </a:r>
          </a:p>
        </p:txBody>
      </p:sp>
      <p:sp>
        <p:nvSpPr>
          <p:cNvPr id="8" name="TextBox 7"/>
          <p:cNvSpPr txBox="1"/>
          <p:nvPr/>
        </p:nvSpPr>
        <p:spPr>
          <a:xfrm>
            <a:off x="777240" y="3383280"/>
            <a:ext cx="548640" cy="411480"/>
          </a:xfrm>
          <a:prstGeom prst="rect">
            <a:avLst/>
          </a:prstGeom>
          <a:noFill/>
        </p:spPr>
        <p:txBody>
          <a:bodyPr wrap="square" lIns="18288" rIns="18288" tIns="0" bIns="0">
            <a:spAutoFit/>
          </a:bodyPr>
          <a:lstStyle/>
          <a:p>
            <a:pPr algn="l">
              <a:lnSpc>
                <a:spcPct val="110000"/>
              </a:lnSpc>
              <a:spcAft>
                <a:spcPts val="0"/>
              </a:spcAft>
              <a:defRPr sz="1900" b="1">
                <a:solidFill>
                  <a:srgbClr val="94ABF5"/>
                </a:solidFill>
                <a:latin typeface="Aptos"/>
              </a:defRPr>
            </a:pPr>
            <a:r>
              <a:t>08</a:t>
            </a:r>
          </a:p>
        </p:txBody>
      </p:sp>
      <p:sp>
        <p:nvSpPr>
          <p:cNvPr id="9" name="TextBox 8">
            <a:hlinkClick r:id="rId3"/>
          </p:cNvPr>
          <p:cNvSpPr txBox="1"/>
          <p:nvPr/>
        </p:nvSpPr>
        <p:spPr>
          <a:xfrm>
            <a:off x="1508760" y="3383280"/>
            <a:ext cx="12344400" cy="685800"/>
          </a:xfrm>
          <a:prstGeom prst="rect">
            <a:avLst/>
          </a:prstGeom>
          <a:noFill/>
        </p:spPr>
        <p:txBody>
          <a:bodyPr wrap="square" lIns="18288" rIns="18288" tIns="0" bIns="0">
            <a:spAutoFit/>
          </a:bodyPr>
          <a:lstStyle/>
          <a:p>
            <a:pPr algn="l">
              <a:lnSpc>
                <a:spcPct val="110000"/>
              </a:lnSpc>
              <a:spcAft>
                <a:spcPts val="0"/>
              </a:spcAft>
              <a:defRPr sz="2000" b="0">
                <a:solidFill>
                  <a:srgbClr val="F4F7FA"/>
                </a:solidFill>
                <a:latin typeface="Aptos"/>
              </a:defRPr>
            </a:pPr>
            <a:r>
              <a:t>UNAIDS: HIV, human rights, stigma and discrimination (2024)</a:t>
            </a:r>
          </a:p>
        </p:txBody>
      </p:sp>
      <p:sp>
        <p:nvSpPr>
          <p:cNvPr id="10" name="TextBox 9"/>
          <p:cNvSpPr txBox="1"/>
          <p:nvPr/>
        </p:nvSpPr>
        <p:spPr>
          <a:xfrm>
            <a:off x="1508760" y="3813048"/>
            <a:ext cx="12344400" cy="283464"/>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www.unaids.org</a:t>
            </a:r>
          </a:p>
        </p:txBody>
      </p:sp>
      <p:sp>
        <p:nvSpPr>
          <p:cNvPr id="11" name="TextBox 10"/>
          <p:cNvSpPr txBox="1"/>
          <p:nvPr/>
        </p:nvSpPr>
        <p:spPr>
          <a:xfrm>
            <a:off x="777240" y="4480560"/>
            <a:ext cx="548640" cy="411480"/>
          </a:xfrm>
          <a:prstGeom prst="rect">
            <a:avLst/>
          </a:prstGeom>
          <a:noFill/>
        </p:spPr>
        <p:txBody>
          <a:bodyPr wrap="square" lIns="18288" rIns="18288" tIns="0" bIns="0">
            <a:spAutoFit/>
          </a:bodyPr>
          <a:lstStyle/>
          <a:p>
            <a:pPr algn="l">
              <a:lnSpc>
                <a:spcPct val="110000"/>
              </a:lnSpc>
              <a:spcAft>
                <a:spcPts val="0"/>
              </a:spcAft>
              <a:defRPr sz="1900" b="1">
                <a:solidFill>
                  <a:srgbClr val="94ABF5"/>
                </a:solidFill>
                <a:latin typeface="Aptos"/>
              </a:defRPr>
            </a:pPr>
            <a:r>
              <a:t>09</a:t>
            </a:r>
          </a:p>
        </p:txBody>
      </p:sp>
      <p:sp>
        <p:nvSpPr>
          <p:cNvPr id="12" name="TextBox 11">
            <a:hlinkClick r:id="rId4"/>
          </p:cNvPr>
          <p:cNvSpPr txBox="1"/>
          <p:nvPr/>
        </p:nvSpPr>
        <p:spPr>
          <a:xfrm>
            <a:off x="1508760" y="4480560"/>
            <a:ext cx="12344400" cy="685800"/>
          </a:xfrm>
          <a:prstGeom prst="rect">
            <a:avLst/>
          </a:prstGeom>
          <a:noFill/>
        </p:spPr>
        <p:txBody>
          <a:bodyPr wrap="square" lIns="18288" rIns="18288" tIns="0" bIns="0">
            <a:spAutoFit/>
          </a:bodyPr>
          <a:lstStyle/>
          <a:p>
            <a:pPr algn="l">
              <a:lnSpc>
                <a:spcPct val="110000"/>
              </a:lnSpc>
              <a:spcAft>
                <a:spcPts val="0"/>
              </a:spcAft>
              <a:defRPr sz="2000" b="0">
                <a:solidFill>
                  <a:srgbClr val="F4F7FA"/>
                </a:solidFill>
                <a:latin typeface="Aptos"/>
              </a:defRPr>
            </a:pPr>
            <a:r>
              <a:t>PLOS ONE: HIV stigma in 15 sub-Saharan countries (additional reading from the supplied deck)</a:t>
            </a:r>
          </a:p>
        </p:txBody>
      </p:sp>
      <p:sp>
        <p:nvSpPr>
          <p:cNvPr id="13" name="TextBox 12"/>
          <p:cNvSpPr txBox="1"/>
          <p:nvPr/>
        </p:nvSpPr>
        <p:spPr>
          <a:xfrm>
            <a:off x="1508760" y="4910328"/>
            <a:ext cx="12344400" cy="283464"/>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journals.plos.org</a:t>
            </a:r>
          </a:p>
        </p:txBody>
      </p:sp>
      <p:sp>
        <p:nvSpPr>
          <p:cNvPr id="14" name="TextBox 13"/>
          <p:cNvSpPr txBox="1"/>
          <p:nvPr/>
        </p:nvSpPr>
        <p:spPr>
          <a:xfrm>
            <a:off x="777240" y="5577840"/>
            <a:ext cx="548640" cy="411480"/>
          </a:xfrm>
          <a:prstGeom prst="rect">
            <a:avLst/>
          </a:prstGeom>
          <a:noFill/>
        </p:spPr>
        <p:txBody>
          <a:bodyPr wrap="square" lIns="18288" rIns="18288" tIns="0" bIns="0">
            <a:spAutoFit/>
          </a:bodyPr>
          <a:lstStyle/>
          <a:p>
            <a:pPr algn="l">
              <a:lnSpc>
                <a:spcPct val="110000"/>
              </a:lnSpc>
              <a:spcAft>
                <a:spcPts val="0"/>
              </a:spcAft>
              <a:defRPr sz="1900" b="1">
                <a:solidFill>
                  <a:srgbClr val="94ABF5"/>
                </a:solidFill>
                <a:latin typeface="Aptos"/>
              </a:defRPr>
            </a:pPr>
            <a:r>
              <a:t>25</a:t>
            </a:r>
          </a:p>
        </p:txBody>
      </p:sp>
      <p:sp>
        <p:nvSpPr>
          <p:cNvPr id="15" name="TextBox 14">
            <a:hlinkClick r:id="rId5"/>
          </p:cNvPr>
          <p:cNvSpPr txBox="1"/>
          <p:nvPr/>
        </p:nvSpPr>
        <p:spPr>
          <a:xfrm>
            <a:off x="1508760" y="5577840"/>
            <a:ext cx="12344400" cy="685800"/>
          </a:xfrm>
          <a:prstGeom prst="rect">
            <a:avLst/>
          </a:prstGeom>
          <a:noFill/>
        </p:spPr>
        <p:txBody>
          <a:bodyPr wrap="square" lIns="18288" rIns="18288" tIns="0" bIns="0">
            <a:spAutoFit/>
          </a:bodyPr>
          <a:lstStyle/>
          <a:p>
            <a:pPr algn="l">
              <a:lnSpc>
                <a:spcPct val="110000"/>
              </a:lnSpc>
              <a:spcAft>
                <a:spcPts val="0"/>
              </a:spcAft>
              <a:defRPr sz="2000" b="0">
                <a:solidFill>
                  <a:srgbClr val="F4F7FA"/>
                </a:solidFill>
                <a:latin typeface="Aptos"/>
              </a:defRPr>
            </a:pPr>
            <a:r>
              <a:t>ECDC: HIV testing evidence brief (2015)</a:t>
            </a:r>
          </a:p>
        </p:txBody>
      </p:sp>
      <p:sp>
        <p:nvSpPr>
          <p:cNvPr id="16" name="TextBox 15"/>
          <p:cNvSpPr txBox="1"/>
          <p:nvPr/>
        </p:nvSpPr>
        <p:spPr>
          <a:xfrm>
            <a:off x="1508760" y="6007607"/>
            <a:ext cx="12344400" cy="283464"/>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www.ecdc.europa.eu</a:t>
            </a:r>
          </a:p>
        </p:txBody>
      </p:sp>
      <p:sp>
        <p:nvSpPr>
          <p:cNvPr id="17" name="TextBox 16"/>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26 / 29</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94ABF5"/>
                </a:solidFill>
                <a:latin typeface="Aptos"/>
              </a:defRPr>
            </a:pPr>
            <a:r>
              <a:t>EXPOSURE PREVENTION</a:t>
            </a:r>
          </a:p>
        </p:txBody>
      </p:sp>
      <p:sp>
        <p:nvSpPr>
          <p:cNvPr id="3" name="TextBox 2"/>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References: preventing exposure</a:t>
            </a:r>
          </a:p>
        </p:txBody>
      </p:sp>
      <p:cxnSp>
        <p:nvCxnSpPr>
          <p:cNvPr id="4" name="Connector 3"/>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777240" y="2286000"/>
            <a:ext cx="548640" cy="411480"/>
          </a:xfrm>
          <a:prstGeom prst="rect">
            <a:avLst/>
          </a:prstGeom>
          <a:noFill/>
        </p:spPr>
        <p:txBody>
          <a:bodyPr wrap="square" lIns="18288" rIns="18288" tIns="0" bIns="0">
            <a:spAutoFit/>
          </a:bodyPr>
          <a:lstStyle/>
          <a:p>
            <a:pPr algn="l">
              <a:lnSpc>
                <a:spcPct val="110000"/>
              </a:lnSpc>
              <a:spcAft>
                <a:spcPts val="0"/>
              </a:spcAft>
              <a:defRPr sz="1900" b="1">
                <a:solidFill>
                  <a:srgbClr val="94ABF5"/>
                </a:solidFill>
                <a:latin typeface="Aptos"/>
              </a:defRPr>
            </a:pPr>
            <a:r>
              <a:t>10</a:t>
            </a:r>
          </a:p>
        </p:txBody>
      </p:sp>
      <p:sp>
        <p:nvSpPr>
          <p:cNvPr id="6" name="TextBox 5">
            <a:hlinkClick r:id="rId2"/>
          </p:cNvPr>
          <p:cNvSpPr txBox="1"/>
          <p:nvPr/>
        </p:nvSpPr>
        <p:spPr>
          <a:xfrm>
            <a:off x="1508760" y="2286000"/>
            <a:ext cx="12344400" cy="685800"/>
          </a:xfrm>
          <a:prstGeom prst="rect">
            <a:avLst/>
          </a:prstGeom>
          <a:noFill/>
        </p:spPr>
        <p:txBody>
          <a:bodyPr wrap="square" lIns="18288" rIns="18288" tIns="0" bIns="0">
            <a:spAutoFit/>
          </a:bodyPr>
          <a:lstStyle/>
          <a:p>
            <a:pPr algn="l">
              <a:lnSpc>
                <a:spcPct val="110000"/>
              </a:lnSpc>
              <a:spcAft>
                <a:spcPts val="0"/>
              </a:spcAft>
              <a:defRPr sz="2000" b="0">
                <a:solidFill>
                  <a:srgbClr val="F4F7FA"/>
                </a:solidFill>
                <a:latin typeface="Aptos"/>
              </a:defRPr>
            </a:pPr>
            <a:r>
              <a:t>Cochrane: Consistent condom use and HIV transmission (CD003255)</a:t>
            </a:r>
          </a:p>
        </p:txBody>
      </p:sp>
      <p:sp>
        <p:nvSpPr>
          <p:cNvPr id="7" name="TextBox 6"/>
          <p:cNvSpPr txBox="1"/>
          <p:nvPr/>
        </p:nvSpPr>
        <p:spPr>
          <a:xfrm>
            <a:off x="1508760" y="2715768"/>
            <a:ext cx="12344400" cy="283464"/>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www.cochrane.org</a:t>
            </a:r>
          </a:p>
        </p:txBody>
      </p:sp>
      <p:sp>
        <p:nvSpPr>
          <p:cNvPr id="8" name="TextBox 7"/>
          <p:cNvSpPr txBox="1"/>
          <p:nvPr/>
        </p:nvSpPr>
        <p:spPr>
          <a:xfrm>
            <a:off x="777240" y="3383280"/>
            <a:ext cx="548640" cy="411480"/>
          </a:xfrm>
          <a:prstGeom prst="rect">
            <a:avLst/>
          </a:prstGeom>
          <a:noFill/>
        </p:spPr>
        <p:txBody>
          <a:bodyPr wrap="square" lIns="18288" rIns="18288" tIns="0" bIns="0">
            <a:spAutoFit/>
          </a:bodyPr>
          <a:lstStyle/>
          <a:p>
            <a:pPr algn="l">
              <a:lnSpc>
                <a:spcPct val="110000"/>
              </a:lnSpc>
              <a:spcAft>
                <a:spcPts val="0"/>
              </a:spcAft>
              <a:defRPr sz="1900" b="1">
                <a:solidFill>
                  <a:srgbClr val="94ABF5"/>
                </a:solidFill>
                <a:latin typeface="Aptos"/>
              </a:defRPr>
            </a:pPr>
            <a:r>
              <a:t>11</a:t>
            </a:r>
          </a:p>
        </p:txBody>
      </p:sp>
      <p:sp>
        <p:nvSpPr>
          <p:cNvPr id="9" name="TextBox 8">
            <a:hlinkClick r:id="rId3"/>
          </p:cNvPr>
          <p:cNvSpPr txBox="1"/>
          <p:nvPr/>
        </p:nvSpPr>
        <p:spPr>
          <a:xfrm>
            <a:off x="1508760" y="3383280"/>
            <a:ext cx="12344400" cy="685800"/>
          </a:xfrm>
          <a:prstGeom prst="rect">
            <a:avLst/>
          </a:prstGeom>
          <a:noFill/>
        </p:spPr>
        <p:txBody>
          <a:bodyPr wrap="square" lIns="18288" rIns="18288" tIns="0" bIns="0">
            <a:spAutoFit/>
          </a:bodyPr>
          <a:lstStyle/>
          <a:p>
            <a:pPr algn="l">
              <a:lnSpc>
                <a:spcPct val="110000"/>
              </a:lnSpc>
              <a:spcAft>
                <a:spcPts val="0"/>
              </a:spcAft>
              <a:defRPr sz="2000" b="0">
                <a:solidFill>
                  <a:srgbClr val="F4F7FA"/>
                </a:solidFill>
                <a:latin typeface="Aptos"/>
              </a:defRPr>
            </a:pPr>
            <a:r>
              <a:t>CDC MMWR: Barrier protection against HIV and other STIs (1993)</a:t>
            </a:r>
          </a:p>
        </p:txBody>
      </p:sp>
      <p:sp>
        <p:nvSpPr>
          <p:cNvPr id="10" name="TextBox 9"/>
          <p:cNvSpPr txBox="1"/>
          <p:nvPr/>
        </p:nvSpPr>
        <p:spPr>
          <a:xfrm>
            <a:off x="1508760" y="3813048"/>
            <a:ext cx="12344400" cy="283464"/>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www.cdc.gov</a:t>
            </a:r>
          </a:p>
        </p:txBody>
      </p:sp>
      <p:sp>
        <p:nvSpPr>
          <p:cNvPr id="11" name="TextBox 10"/>
          <p:cNvSpPr txBox="1"/>
          <p:nvPr/>
        </p:nvSpPr>
        <p:spPr>
          <a:xfrm>
            <a:off x="777240" y="4480560"/>
            <a:ext cx="548640" cy="411480"/>
          </a:xfrm>
          <a:prstGeom prst="rect">
            <a:avLst/>
          </a:prstGeom>
          <a:noFill/>
        </p:spPr>
        <p:txBody>
          <a:bodyPr wrap="square" lIns="18288" rIns="18288" tIns="0" bIns="0">
            <a:spAutoFit/>
          </a:bodyPr>
          <a:lstStyle/>
          <a:p>
            <a:pPr algn="l">
              <a:lnSpc>
                <a:spcPct val="110000"/>
              </a:lnSpc>
              <a:spcAft>
                <a:spcPts val="0"/>
              </a:spcAft>
              <a:defRPr sz="1900" b="1">
                <a:solidFill>
                  <a:srgbClr val="94ABF5"/>
                </a:solidFill>
                <a:latin typeface="Aptos"/>
              </a:defRPr>
            </a:pPr>
            <a:r>
              <a:t>12</a:t>
            </a:r>
          </a:p>
        </p:txBody>
      </p:sp>
      <p:sp>
        <p:nvSpPr>
          <p:cNvPr id="12" name="TextBox 11">
            <a:hlinkClick r:id="rId4"/>
          </p:cNvPr>
          <p:cNvSpPr txBox="1"/>
          <p:nvPr/>
        </p:nvSpPr>
        <p:spPr>
          <a:xfrm>
            <a:off x="1508760" y="4480560"/>
            <a:ext cx="12344400" cy="685800"/>
          </a:xfrm>
          <a:prstGeom prst="rect">
            <a:avLst/>
          </a:prstGeom>
          <a:noFill/>
        </p:spPr>
        <p:txBody>
          <a:bodyPr wrap="square" lIns="18288" rIns="18288" tIns="0" bIns="0">
            <a:spAutoFit/>
          </a:bodyPr>
          <a:lstStyle/>
          <a:p>
            <a:pPr algn="l">
              <a:lnSpc>
                <a:spcPct val="110000"/>
              </a:lnSpc>
              <a:spcAft>
                <a:spcPts val="0"/>
              </a:spcAft>
              <a:defRPr sz="2000" b="0">
                <a:solidFill>
                  <a:srgbClr val="F4F7FA"/>
                </a:solidFill>
                <a:latin typeface="Aptos"/>
              </a:defRPr>
            </a:pPr>
            <a:r>
              <a:t>EUDA: Needle/syringe and opioid agonist treatment coverage (2021 or latest)</a:t>
            </a:r>
          </a:p>
        </p:txBody>
      </p:sp>
      <p:sp>
        <p:nvSpPr>
          <p:cNvPr id="13" name="TextBox 12"/>
          <p:cNvSpPr txBox="1"/>
          <p:nvPr/>
        </p:nvSpPr>
        <p:spPr>
          <a:xfrm>
            <a:off x="1508760" y="4910328"/>
            <a:ext cx="12344400" cy="283464"/>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www.euda.europa.eu</a:t>
            </a:r>
          </a:p>
        </p:txBody>
      </p:sp>
      <p:sp>
        <p:nvSpPr>
          <p:cNvPr id="14" name="TextBox 13"/>
          <p:cNvSpPr txBox="1"/>
          <p:nvPr/>
        </p:nvSpPr>
        <p:spPr>
          <a:xfrm>
            <a:off x="777240" y="5577840"/>
            <a:ext cx="548640" cy="411480"/>
          </a:xfrm>
          <a:prstGeom prst="rect">
            <a:avLst/>
          </a:prstGeom>
          <a:noFill/>
        </p:spPr>
        <p:txBody>
          <a:bodyPr wrap="square" lIns="18288" rIns="18288" tIns="0" bIns="0">
            <a:spAutoFit/>
          </a:bodyPr>
          <a:lstStyle/>
          <a:p>
            <a:pPr algn="l">
              <a:lnSpc>
                <a:spcPct val="110000"/>
              </a:lnSpc>
              <a:spcAft>
                <a:spcPts val="0"/>
              </a:spcAft>
              <a:defRPr sz="1900" b="1">
                <a:solidFill>
                  <a:srgbClr val="94ABF5"/>
                </a:solidFill>
                <a:latin typeface="Aptos"/>
              </a:defRPr>
            </a:pPr>
            <a:r>
              <a:t>13</a:t>
            </a:r>
          </a:p>
        </p:txBody>
      </p:sp>
      <p:sp>
        <p:nvSpPr>
          <p:cNvPr id="15" name="TextBox 14">
            <a:hlinkClick r:id="rId5"/>
          </p:cNvPr>
          <p:cNvSpPr txBox="1"/>
          <p:nvPr/>
        </p:nvSpPr>
        <p:spPr>
          <a:xfrm>
            <a:off x="1508760" y="5577840"/>
            <a:ext cx="12344400" cy="685800"/>
          </a:xfrm>
          <a:prstGeom prst="rect">
            <a:avLst/>
          </a:prstGeom>
          <a:noFill/>
        </p:spPr>
        <p:txBody>
          <a:bodyPr wrap="square" lIns="18288" rIns="18288" tIns="0" bIns="0">
            <a:spAutoFit/>
          </a:bodyPr>
          <a:lstStyle/>
          <a:p>
            <a:pPr algn="l">
              <a:lnSpc>
                <a:spcPct val="110000"/>
              </a:lnSpc>
              <a:spcAft>
                <a:spcPts val="0"/>
              </a:spcAft>
              <a:defRPr sz="2000" b="0">
                <a:solidFill>
                  <a:srgbClr val="F4F7FA"/>
                </a:solidFill>
                <a:latin typeface="Aptos"/>
              </a:defRPr>
            </a:pPr>
            <a:r>
              <a:t>UNAIDS: People who inject drugs briefing (2024)</a:t>
            </a:r>
          </a:p>
        </p:txBody>
      </p:sp>
      <p:sp>
        <p:nvSpPr>
          <p:cNvPr id="16" name="TextBox 15"/>
          <p:cNvSpPr txBox="1"/>
          <p:nvPr/>
        </p:nvSpPr>
        <p:spPr>
          <a:xfrm>
            <a:off x="1508760" y="6007607"/>
            <a:ext cx="12344400" cy="283464"/>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www.unaids.org</a:t>
            </a:r>
          </a:p>
        </p:txBody>
      </p:sp>
      <p:sp>
        <p:nvSpPr>
          <p:cNvPr id="17" name="TextBox 16"/>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27 / 29</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94ABF5"/>
                </a:solidFill>
                <a:latin typeface="Aptos"/>
              </a:defRPr>
            </a:pPr>
            <a:r>
              <a:t>PREVENTION PROGRAMMES</a:t>
            </a:r>
          </a:p>
        </p:txBody>
      </p:sp>
      <p:sp>
        <p:nvSpPr>
          <p:cNvPr id="3" name="TextBox 2"/>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References: prevention programmes</a:t>
            </a:r>
          </a:p>
        </p:txBody>
      </p:sp>
      <p:cxnSp>
        <p:nvCxnSpPr>
          <p:cNvPr id="4" name="Connector 3"/>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777240" y="2286000"/>
            <a:ext cx="548640" cy="411480"/>
          </a:xfrm>
          <a:prstGeom prst="rect">
            <a:avLst/>
          </a:prstGeom>
          <a:noFill/>
        </p:spPr>
        <p:txBody>
          <a:bodyPr wrap="square" lIns="18288" rIns="18288" tIns="0" bIns="0">
            <a:spAutoFit/>
          </a:bodyPr>
          <a:lstStyle/>
          <a:p>
            <a:pPr algn="l">
              <a:lnSpc>
                <a:spcPct val="110000"/>
              </a:lnSpc>
              <a:spcAft>
                <a:spcPts val="0"/>
              </a:spcAft>
              <a:defRPr sz="1900" b="1">
                <a:solidFill>
                  <a:srgbClr val="94ABF5"/>
                </a:solidFill>
                <a:latin typeface="Aptos"/>
              </a:defRPr>
            </a:pPr>
            <a:r>
              <a:t>14</a:t>
            </a:r>
          </a:p>
        </p:txBody>
      </p:sp>
      <p:sp>
        <p:nvSpPr>
          <p:cNvPr id="6" name="TextBox 5">
            <a:hlinkClick r:id="rId2"/>
          </p:cNvPr>
          <p:cNvSpPr txBox="1"/>
          <p:nvPr/>
        </p:nvSpPr>
        <p:spPr>
          <a:xfrm>
            <a:off x="1508760" y="2286000"/>
            <a:ext cx="12344400" cy="685800"/>
          </a:xfrm>
          <a:prstGeom prst="rect">
            <a:avLst/>
          </a:prstGeom>
          <a:noFill/>
        </p:spPr>
        <p:txBody>
          <a:bodyPr wrap="square" lIns="18288" rIns="18288" tIns="0" bIns="0">
            <a:spAutoFit/>
          </a:bodyPr>
          <a:lstStyle/>
          <a:p>
            <a:pPr algn="l">
              <a:lnSpc>
                <a:spcPct val="110000"/>
              </a:lnSpc>
              <a:spcAft>
                <a:spcPts val="0"/>
              </a:spcAft>
              <a:defRPr sz="2000" b="0">
                <a:solidFill>
                  <a:srgbClr val="F4F7FA"/>
                </a:solidFill>
                <a:latin typeface="Aptos"/>
              </a:defRPr>
            </a:pPr>
            <a:r>
              <a:t>UNAIDS: Global AIDS Update 2025</a:t>
            </a:r>
          </a:p>
        </p:txBody>
      </p:sp>
      <p:sp>
        <p:nvSpPr>
          <p:cNvPr id="7" name="TextBox 6"/>
          <p:cNvSpPr txBox="1"/>
          <p:nvPr/>
        </p:nvSpPr>
        <p:spPr>
          <a:xfrm>
            <a:off x="1508760" y="2715768"/>
            <a:ext cx="12344400" cy="283464"/>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www.unaids.org</a:t>
            </a:r>
          </a:p>
        </p:txBody>
      </p:sp>
      <p:sp>
        <p:nvSpPr>
          <p:cNvPr id="8" name="TextBox 7"/>
          <p:cNvSpPr txBox="1"/>
          <p:nvPr/>
        </p:nvSpPr>
        <p:spPr>
          <a:xfrm>
            <a:off x="777240" y="3147060"/>
            <a:ext cx="548640" cy="411480"/>
          </a:xfrm>
          <a:prstGeom prst="rect">
            <a:avLst/>
          </a:prstGeom>
          <a:noFill/>
        </p:spPr>
        <p:txBody>
          <a:bodyPr wrap="square" lIns="18288" rIns="18288" tIns="0" bIns="0">
            <a:spAutoFit/>
          </a:bodyPr>
          <a:lstStyle/>
          <a:p>
            <a:pPr algn="l">
              <a:lnSpc>
                <a:spcPct val="110000"/>
              </a:lnSpc>
              <a:spcAft>
                <a:spcPts val="0"/>
              </a:spcAft>
              <a:defRPr sz="1900" b="1">
                <a:solidFill>
                  <a:srgbClr val="94ABF5"/>
                </a:solidFill>
                <a:latin typeface="Aptos"/>
              </a:defRPr>
            </a:pPr>
            <a:r>
              <a:t>15</a:t>
            </a:r>
          </a:p>
        </p:txBody>
      </p:sp>
      <p:sp>
        <p:nvSpPr>
          <p:cNvPr id="9" name="TextBox 8">
            <a:hlinkClick r:id="rId3"/>
          </p:cNvPr>
          <p:cNvSpPr txBox="1"/>
          <p:nvPr/>
        </p:nvSpPr>
        <p:spPr>
          <a:xfrm>
            <a:off x="1508760" y="3147060"/>
            <a:ext cx="12344400" cy="685800"/>
          </a:xfrm>
          <a:prstGeom prst="rect">
            <a:avLst/>
          </a:prstGeom>
          <a:noFill/>
        </p:spPr>
        <p:txBody>
          <a:bodyPr wrap="square" lIns="18288" rIns="18288" tIns="0" bIns="0">
            <a:spAutoFit/>
          </a:bodyPr>
          <a:lstStyle/>
          <a:p>
            <a:pPr algn="l">
              <a:lnSpc>
                <a:spcPct val="110000"/>
              </a:lnSpc>
              <a:spcAft>
                <a:spcPts val="0"/>
              </a:spcAft>
              <a:defRPr sz="2000" b="0">
                <a:solidFill>
                  <a:srgbClr val="F4F7FA"/>
                </a:solidFill>
                <a:latin typeface="Aptos"/>
              </a:defRPr>
            </a:pPr>
            <a:r>
              <a:t>UNAIDS: Global AIDS Brief 2026</a:t>
            </a:r>
          </a:p>
        </p:txBody>
      </p:sp>
      <p:sp>
        <p:nvSpPr>
          <p:cNvPr id="10" name="TextBox 9"/>
          <p:cNvSpPr txBox="1"/>
          <p:nvPr/>
        </p:nvSpPr>
        <p:spPr>
          <a:xfrm>
            <a:off x="1508760" y="3576828"/>
            <a:ext cx="12344400" cy="283464"/>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www.unaids.org</a:t>
            </a:r>
          </a:p>
        </p:txBody>
      </p:sp>
      <p:sp>
        <p:nvSpPr>
          <p:cNvPr id="11" name="TextBox 10"/>
          <p:cNvSpPr txBox="1"/>
          <p:nvPr/>
        </p:nvSpPr>
        <p:spPr>
          <a:xfrm>
            <a:off x="777240" y="4008120"/>
            <a:ext cx="548640" cy="411480"/>
          </a:xfrm>
          <a:prstGeom prst="rect">
            <a:avLst/>
          </a:prstGeom>
          <a:noFill/>
        </p:spPr>
        <p:txBody>
          <a:bodyPr wrap="square" lIns="18288" rIns="18288" tIns="0" bIns="0">
            <a:spAutoFit/>
          </a:bodyPr>
          <a:lstStyle/>
          <a:p>
            <a:pPr algn="l">
              <a:lnSpc>
                <a:spcPct val="110000"/>
              </a:lnSpc>
              <a:spcAft>
                <a:spcPts val="0"/>
              </a:spcAft>
              <a:defRPr sz="1900" b="1">
                <a:solidFill>
                  <a:srgbClr val="94ABF5"/>
                </a:solidFill>
                <a:latin typeface="Aptos"/>
              </a:defRPr>
            </a:pPr>
            <a:r>
              <a:t>16</a:t>
            </a:r>
          </a:p>
        </p:txBody>
      </p:sp>
      <p:sp>
        <p:nvSpPr>
          <p:cNvPr id="12" name="TextBox 11">
            <a:hlinkClick r:id="rId4"/>
          </p:cNvPr>
          <p:cNvSpPr txBox="1"/>
          <p:nvPr/>
        </p:nvSpPr>
        <p:spPr>
          <a:xfrm>
            <a:off x="1508760" y="4008120"/>
            <a:ext cx="12344400" cy="685800"/>
          </a:xfrm>
          <a:prstGeom prst="rect">
            <a:avLst/>
          </a:prstGeom>
          <a:noFill/>
        </p:spPr>
        <p:txBody>
          <a:bodyPr wrap="square" lIns="18288" rIns="18288" tIns="0" bIns="0">
            <a:spAutoFit/>
          </a:bodyPr>
          <a:lstStyle/>
          <a:p>
            <a:pPr algn="l">
              <a:lnSpc>
                <a:spcPct val="110000"/>
              </a:lnSpc>
              <a:spcAft>
                <a:spcPts val="0"/>
              </a:spcAft>
              <a:defRPr sz="2000" b="0">
                <a:solidFill>
                  <a:srgbClr val="F4F7FA"/>
                </a:solidFill>
                <a:latin typeface="Aptos"/>
              </a:defRPr>
            </a:pPr>
            <a:r>
              <a:t>UNAIDS: Special report, July 2026 (additional reading from the supplied deck)</a:t>
            </a:r>
          </a:p>
        </p:txBody>
      </p:sp>
      <p:sp>
        <p:nvSpPr>
          <p:cNvPr id="13" name="TextBox 12"/>
          <p:cNvSpPr txBox="1"/>
          <p:nvPr/>
        </p:nvSpPr>
        <p:spPr>
          <a:xfrm>
            <a:off x="1508760" y="4437888"/>
            <a:ext cx="12344400" cy="283464"/>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www.unaids.org</a:t>
            </a:r>
          </a:p>
        </p:txBody>
      </p:sp>
      <p:sp>
        <p:nvSpPr>
          <p:cNvPr id="14" name="TextBox 13"/>
          <p:cNvSpPr txBox="1"/>
          <p:nvPr/>
        </p:nvSpPr>
        <p:spPr>
          <a:xfrm>
            <a:off x="777240" y="4869180"/>
            <a:ext cx="548640" cy="411480"/>
          </a:xfrm>
          <a:prstGeom prst="rect">
            <a:avLst/>
          </a:prstGeom>
          <a:noFill/>
        </p:spPr>
        <p:txBody>
          <a:bodyPr wrap="square" lIns="18288" rIns="18288" tIns="0" bIns="0">
            <a:spAutoFit/>
          </a:bodyPr>
          <a:lstStyle/>
          <a:p>
            <a:pPr algn="l">
              <a:lnSpc>
                <a:spcPct val="110000"/>
              </a:lnSpc>
              <a:spcAft>
                <a:spcPts val="0"/>
              </a:spcAft>
              <a:defRPr sz="1900" b="1">
                <a:solidFill>
                  <a:srgbClr val="94ABF5"/>
                </a:solidFill>
                <a:latin typeface="Aptos"/>
              </a:defRPr>
            </a:pPr>
            <a:r>
              <a:t>17</a:t>
            </a:r>
          </a:p>
        </p:txBody>
      </p:sp>
      <p:sp>
        <p:nvSpPr>
          <p:cNvPr id="15" name="TextBox 14">
            <a:hlinkClick r:id="rId5"/>
          </p:cNvPr>
          <p:cNvSpPr txBox="1"/>
          <p:nvPr/>
        </p:nvSpPr>
        <p:spPr>
          <a:xfrm>
            <a:off x="1508760" y="4869180"/>
            <a:ext cx="12344400" cy="685800"/>
          </a:xfrm>
          <a:prstGeom prst="rect">
            <a:avLst/>
          </a:prstGeom>
          <a:noFill/>
        </p:spPr>
        <p:txBody>
          <a:bodyPr wrap="square" lIns="18288" rIns="18288" tIns="0" bIns="0">
            <a:spAutoFit/>
          </a:bodyPr>
          <a:lstStyle/>
          <a:p>
            <a:pPr algn="l">
              <a:lnSpc>
                <a:spcPct val="110000"/>
              </a:lnSpc>
              <a:spcAft>
                <a:spcPts val="0"/>
              </a:spcAft>
              <a:defRPr sz="2000" b="0">
                <a:solidFill>
                  <a:srgbClr val="F4F7FA"/>
                </a:solidFill>
                <a:latin typeface="Aptos"/>
              </a:defRPr>
            </a:pPr>
            <a:r>
              <a:t>UNICEF: Elimination of mother-to-child transmission</a:t>
            </a:r>
          </a:p>
        </p:txBody>
      </p:sp>
      <p:sp>
        <p:nvSpPr>
          <p:cNvPr id="16" name="TextBox 15"/>
          <p:cNvSpPr txBox="1"/>
          <p:nvPr/>
        </p:nvSpPr>
        <p:spPr>
          <a:xfrm>
            <a:off x="1508760" y="5298948"/>
            <a:ext cx="12344400" cy="283464"/>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data.unicef.org</a:t>
            </a:r>
          </a:p>
        </p:txBody>
      </p:sp>
      <p:sp>
        <p:nvSpPr>
          <p:cNvPr id="17" name="TextBox 16"/>
          <p:cNvSpPr txBox="1"/>
          <p:nvPr/>
        </p:nvSpPr>
        <p:spPr>
          <a:xfrm>
            <a:off x="777240" y="5730240"/>
            <a:ext cx="548640" cy="411480"/>
          </a:xfrm>
          <a:prstGeom prst="rect">
            <a:avLst/>
          </a:prstGeom>
          <a:noFill/>
        </p:spPr>
        <p:txBody>
          <a:bodyPr wrap="square" lIns="18288" rIns="18288" tIns="0" bIns="0">
            <a:spAutoFit/>
          </a:bodyPr>
          <a:lstStyle/>
          <a:p>
            <a:pPr algn="l">
              <a:lnSpc>
                <a:spcPct val="110000"/>
              </a:lnSpc>
              <a:spcAft>
                <a:spcPts val="0"/>
              </a:spcAft>
              <a:defRPr sz="1900" b="1">
                <a:solidFill>
                  <a:srgbClr val="94ABF5"/>
                </a:solidFill>
                <a:latin typeface="Aptos"/>
              </a:defRPr>
            </a:pPr>
            <a:r>
              <a:t>26</a:t>
            </a:r>
          </a:p>
        </p:txBody>
      </p:sp>
      <p:sp>
        <p:nvSpPr>
          <p:cNvPr id="18" name="TextBox 17">
            <a:hlinkClick r:id="rId6"/>
          </p:cNvPr>
          <p:cNvSpPr txBox="1"/>
          <p:nvPr/>
        </p:nvSpPr>
        <p:spPr>
          <a:xfrm>
            <a:off x="1508760" y="5730240"/>
            <a:ext cx="12344400" cy="685800"/>
          </a:xfrm>
          <a:prstGeom prst="rect">
            <a:avLst/>
          </a:prstGeom>
          <a:noFill/>
        </p:spPr>
        <p:txBody>
          <a:bodyPr wrap="square" lIns="18288" rIns="18288" tIns="0" bIns="0">
            <a:spAutoFit/>
          </a:bodyPr>
          <a:lstStyle/>
          <a:p>
            <a:pPr algn="l">
              <a:lnSpc>
                <a:spcPct val="110000"/>
              </a:lnSpc>
              <a:spcAft>
                <a:spcPts val="0"/>
              </a:spcAft>
              <a:defRPr sz="2000" b="0">
                <a:solidFill>
                  <a:srgbClr val="F4F7FA"/>
                </a:solidFill>
                <a:latin typeface="Aptos"/>
              </a:defRPr>
            </a:pPr>
            <a:r>
              <a:t>AHF: HIV testing and community services in Estonia</a:t>
            </a:r>
          </a:p>
        </p:txBody>
      </p:sp>
      <p:sp>
        <p:nvSpPr>
          <p:cNvPr id="19" name="TextBox 18"/>
          <p:cNvSpPr txBox="1"/>
          <p:nvPr/>
        </p:nvSpPr>
        <p:spPr>
          <a:xfrm>
            <a:off x="1508760" y="6160008"/>
            <a:ext cx="12344400" cy="283464"/>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www.aidshealth.org</a:t>
            </a:r>
          </a:p>
        </p:txBody>
      </p:sp>
      <p:sp>
        <p:nvSpPr>
          <p:cNvPr id="20" name="TextBox 19"/>
          <p:cNvSpPr txBox="1"/>
          <p:nvPr/>
        </p:nvSpPr>
        <p:spPr>
          <a:xfrm>
            <a:off x="777240" y="6591300"/>
            <a:ext cx="548640" cy="411480"/>
          </a:xfrm>
          <a:prstGeom prst="rect">
            <a:avLst/>
          </a:prstGeom>
          <a:noFill/>
        </p:spPr>
        <p:txBody>
          <a:bodyPr wrap="square" lIns="18288" rIns="18288" tIns="0" bIns="0">
            <a:spAutoFit/>
          </a:bodyPr>
          <a:lstStyle/>
          <a:p>
            <a:pPr algn="l">
              <a:lnSpc>
                <a:spcPct val="110000"/>
              </a:lnSpc>
              <a:spcAft>
                <a:spcPts val="0"/>
              </a:spcAft>
              <a:defRPr sz="1900" b="1">
                <a:solidFill>
                  <a:srgbClr val="94ABF5"/>
                </a:solidFill>
                <a:latin typeface="Aptos"/>
              </a:defRPr>
            </a:pPr>
            <a:r>
              <a:t>27</a:t>
            </a:r>
          </a:p>
        </p:txBody>
      </p:sp>
      <p:sp>
        <p:nvSpPr>
          <p:cNvPr id="21" name="TextBox 20">
            <a:hlinkClick r:id="rId7"/>
          </p:cNvPr>
          <p:cNvSpPr txBox="1"/>
          <p:nvPr/>
        </p:nvSpPr>
        <p:spPr>
          <a:xfrm>
            <a:off x="1508760" y="6591300"/>
            <a:ext cx="12344400" cy="685800"/>
          </a:xfrm>
          <a:prstGeom prst="rect">
            <a:avLst/>
          </a:prstGeom>
          <a:noFill/>
        </p:spPr>
        <p:txBody>
          <a:bodyPr wrap="square" lIns="18288" rIns="18288" tIns="0" bIns="0">
            <a:spAutoFit/>
          </a:bodyPr>
          <a:lstStyle/>
          <a:p>
            <a:pPr algn="l">
              <a:lnSpc>
                <a:spcPct val="110000"/>
              </a:lnSpc>
              <a:spcAft>
                <a:spcPts val="0"/>
              </a:spcAft>
              <a:defRPr sz="2000" b="0">
                <a:solidFill>
                  <a:srgbClr val="F4F7FA"/>
                </a:solidFill>
                <a:latin typeface="Aptos"/>
              </a:defRPr>
            </a:pPr>
            <a:r>
              <a:t>Testfinder: Estonian Network of People Living with HIV, Tallinn</a:t>
            </a:r>
          </a:p>
        </p:txBody>
      </p:sp>
      <p:sp>
        <p:nvSpPr>
          <p:cNvPr id="22" name="TextBox 21"/>
          <p:cNvSpPr txBox="1"/>
          <p:nvPr/>
        </p:nvSpPr>
        <p:spPr>
          <a:xfrm>
            <a:off x="1508760" y="7021068"/>
            <a:ext cx="12344400" cy="283464"/>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www.testfinder.info</a:t>
            </a:r>
          </a:p>
        </p:txBody>
      </p:sp>
      <p:sp>
        <p:nvSpPr>
          <p:cNvPr id="23" name="TextBox 22"/>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28 / 29</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94ABF5"/>
                </a:solidFill>
                <a:latin typeface="Aptos"/>
              </a:defRPr>
            </a:pPr>
            <a:r>
              <a:t>MEDICINES / TREATMENT</a:t>
            </a:r>
          </a:p>
        </p:txBody>
      </p:sp>
      <p:sp>
        <p:nvSpPr>
          <p:cNvPr id="3" name="TextBox 2"/>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References: medicines and treatment</a:t>
            </a:r>
          </a:p>
        </p:txBody>
      </p:sp>
      <p:cxnSp>
        <p:nvCxnSpPr>
          <p:cNvPr id="4" name="Connector 3"/>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777240" y="2286000"/>
            <a:ext cx="548640" cy="411480"/>
          </a:xfrm>
          <a:prstGeom prst="rect">
            <a:avLst/>
          </a:prstGeom>
          <a:noFill/>
        </p:spPr>
        <p:txBody>
          <a:bodyPr wrap="square" lIns="18288" rIns="18288" tIns="0" bIns="0">
            <a:spAutoFit/>
          </a:bodyPr>
          <a:lstStyle/>
          <a:p>
            <a:pPr algn="l">
              <a:lnSpc>
                <a:spcPct val="110000"/>
              </a:lnSpc>
              <a:spcAft>
                <a:spcPts val="0"/>
              </a:spcAft>
              <a:defRPr sz="1900" b="1">
                <a:solidFill>
                  <a:srgbClr val="94ABF5"/>
                </a:solidFill>
                <a:latin typeface="Aptos"/>
              </a:defRPr>
            </a:pPr>
            <a:r>
              <a:t>18</a:t>
            </a:r>
          </a:p>
        </p:txBody>
      </p:sp>
      <p:sp>
        <p:nvSpPr>
          <p:cNvPr id="6" name="TextBox 5">
            <a:hlinkClick r:id="rId2"/>
          </p:cNvPr>
          <p:cNvSpPr txBox="1"/>
          <p:nvPr/>
        </p:nvSpPr>
        <p:spPr>
          <a:xfrm>
            <a:off x="1508760" y="2286000"/>
            <a:ext cx="12344400" cy="685800"/>
          </a:xfrm>
          <a:prstGeom prst="rect">
            <a:avLst/>
          </a:prstGeom>
          <a:noFill/>
        </p:spPr>
        <p:txBody>
          <a:bodyPr wrap="square" lIns="18288" rIns="18288" tIns="0" bIns="0">
            <a:spAutoFit/>
          </a:bodyPr>
          <a:lstStyle/>
          <a:p>
            <a:pPr algn="l">
              <a:lnSpc>
                <a:spcPct val="110000"/>
              </a:lnSpc>
              <a:spcAft>
                <a:spcPts val="0"/>
              </a:spcAft>
              <a:defRPr sz="2000" b="0">
                <a:solidFill>
                  <a:srgbClr val="F4F7FA"/>
                </a:solidFill>
                <a:latin typeface="Aptos"/>
              </a:defRPr>
            </a:pPr>
            <a:r>
              <a:t>WHO: Guidelines for HIV post-exposure prophylaxis (2024)</a:t>
            </a:r>
          </a:p>
        </p:txBody>
      </p:sp>
      <p:sp>
        <p:nvSpPr>
          <p:cNvPr id="7" name="TextBox 6"/>
          <p:cNvSpPr txBox="1"/>
          <p:nvPr/>
        </p:nvSpPr>
        <p:spPr>
          <a:xfrm>
            <a:off x="1508760" y="2706689"/>
            <a:ext cx="12344400" cy="283464"/>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www.who.int</a:t>
            </a:r>
          </a:p>
        </p:txBody>
      </p:sp>
      <p:sp>
        <p:nvSpPr>
          <p:cNvPr id="8" name="TextBox 7"/>
          <p:cNvSpPr txBox="1"/>
          <p:nvPr/>
        </p:nvSpPr>
        <p:spPr>
          <a:xfrm>
            <a:off x="777240" y="3024051"/>
            <a:ext cx="548640" cy="411480"/>
          </a:xfrm>
          <a:prstGeom prst="rect">
            <a:avLst/>
          </a:prstGeom>
          <a:noFill/>
        </p:spPr>
        <p:txBody>
          <a:bodyPr wrap="square" lIns="18288" rIns="18288" tIns="0" bIns="0">
            <a:spAutoFit/>
          </a:bodyPr>
          <a:lstStyle/>
          <a:p>
            <a:pPr algn="l">
              <a:lnSpc>
                <a:spcPct val="110000"/>
              </a:lnSpc>
              <a:spcAft>
                <a:spcPts val="0"/>
              </a:spcAft>
              <a:defRPr sz="1900" b="1">
                <a:solidFill>
                  <a:srgbClr val="94ABF5"/>
                </a:solidFill>
                <a:latin typeface="Aptos"/>
              </a:defRPr>
            </a:pPr>
            <a:r>
              <a:t>19</a:t>
            </a:r>
          </a:p>
        </p:txBody>
      </p:sp>
      <p:sp>
        <p:nvSpPr>
          <p:cNvPr id="9" name="TextBox 8">
            <a:hlinkClick r:id="rId3"/>
          </p:cNvPr>
          <p:cNvSpPr txBox="1"/>
          <p:nvPr/>
        </p:nvSpPr>
        <p:spPr>
          <a:xfrm>
            <a:off x="1508760" y="3024051"/>
            <a:ext cx="12344400" cy="685800"/>
          </a:xfrm>
          <a:prstGeom prst="rect">
            <a:avLst/>
          </a:prstGeom>
          <a:noFill/>
        </p:spPr>
        <p:txBody>
          <a:bodyPr wrap="square" lIns="18288" rIns="18288" tIns="0" bIns="0">
            <a:spAutoFit/>
          </a:bodyPr>
          <a:lstStyle/>
          <a:p>
            <a:pPr algn="l">
              <a:lnSpc>
                <a:spcPct val="110000"/>
              </a:lnSpc>
              <a:spcAft>
                <a:spcPts val="0"/>
              </a:spcAft>
              <a:defRPr sz="2000" b="0">
                <a:solidFill>
                  <a:srgbClr val="F4F7FA"/>
                </a:solidFill>
                <a:latin typeface="Aptos"/>
              </a:defRPr>
            </a:pPr>
            <a:r>
              <a:t>Estonian guideline: HIV PrEP, PEP and treatment</a:t>
            </a:r>
          </a:p>
        </p:txBody>
      </p:sp>
      <p:sp>
        <p:nvSpPr>
          <p:cNvPr id="10" name="TextBox 9"/>
          <p:cNvSpPr txBox="1"/>
          <p:nvPr/>
        </p:nvSpPr>
        <p:spPr>
          <a:xfrm>
            <a:off x="1508760" y="3444740"/>
            <a:ext cx="12344400" cy="283464"/>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ravijuhend.ee</a:t>
            </a:r>
          </a:p>
        </p:txBody>
      </p:sp>
      <p:sp>
        <p:nvSpPr>
          <p:cNvPr id="11" name="TextBox 10"/>
          <p:cNvSpPr txBox="1"/>
          <p:nvPr/>
        </p:nvSpPr>
        <p:spPr>
          <a:xfrm>
            <a:off x="777240" y="3762102"/>
            <a:ext cx="548640" cy="411480"/>
          </a:xfrm>
          <a:prstGeom prst="rect">
            <a:avLst/>
          </a:prstGeom>
          <a:noFill/>
        </p:spPr>
        <p:txBody>
          <a:bodyPr wrap="square" lIns="18288" rIns="18288" tIns="0" bIns="0">
            <a:spAutoFit/>
          </a:bodyPr>
          <a:lstStyle/>
          <a:p>
            <a:pPr algn="l">
              <a:lnSpc>
                <a:spcPct val="110000"/>
              </a:lnSpc>
              <a:spcAft>
                <a:spcPts val="0"/>
              </a:spcAft>
              <a:defRPr sz="1900" b="1">
                <a:solidFill>
                  <a:srgbClr val="94ABF5"/>
                </a:solidFill>
                <a:latin typeface="Aptos"/>
              </a:defRPr>
            </a:pPr>
            <a:r>
              <a:t>20</a:t>
            </a:r>
          </a:p>
        </p:txBody>
      </p:sp>
      <p:sp>
        <p:nvSpPr>
          <p:cNvPr id="12" name="TextBox 11">
            <a:hlinkClick r:id="rId4"/>
          </p:cNvPr>
          <p:cNvSpPr txBox="1"/>
          <p:nvPr/>
        </p:nvSpPr>
        <p:spPr>
          <a:xfrm>
            <a:off x="1508760" y="3762102"/>
            <a:ext cx="12344400" cy="685800"/>
          </a:xfrm>
          <a:prstGeom prst="rect">
            <a:avLst/>
          </a:prstGeom>
          <a:noFill/>
        </p:spPr>
        <p:txBody>
          <a:bodyPr wrap="square" lIns="18288" rIns="18288" tIns="0" bIns="0">
            <a:spAutoFit/>
          </a:bodyPr>
          <a:lstStyle/>
          <a:p>
            <a:pPr algn="l">
              <a:lnSpc>
                <a:spcPct val="110000"/>
              </a:lnSpc>
              <a:spcAft>
                <a:spcPts val="0"/>
              </a:spcAft>
              <a:defRPr sz="2000" b="0">
                <a:solidFill>
                  <a:srgbClr val="F4F7FA"/>
                </a:solidFill>
                <a:latin typeface="Aptos"/>
              </a:defRPr>
            </a:pPr>
            <a:r>
              <a:t>DailyMed: Emtricitabine / tenofovir disoproxil fumarate, mechanism of action</a:t>
            </a:r>
          </a:p>
        </p:txBody>
      </p:sp>
      <p:sp>
        <p:nvSpPr>
          <p:cNvPr id="13" name="TextBox 12"/>
          <p:cNvSpPr txBox="1"/>
          <p:nvPr/>
        </p:nvSpPr>
        <p:spPr>
          <a:xfrm>
            <a:off x="1508760" y="4182792"/>
            <a:ext cx="12344400" cy="283464"/>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dailymed.nlm.nih.gov</a:t>
            </a:r>
          </a:p>
        </p:txBody>
      </p:sp>
      <p:sp>
        <p:nvSpPr>
          <p:cNvPr id="14" name="TextBox 13"/>
          <p:cNvSpPr txBox="1"/>
          <p:nvPr/>
        </p:nvSpPr>
        <p:spPr>
          <a:xfrm>
            <a:off x="777240" y="4500154"/>
            <a:ext cx="548640" cy="411480"/>
          </a:xfrm>
          <a:prstGeom prst="rect">
            <a:avLst/>
          </a:prstGeom>
          <a:noFill/>
        </p:spPr>
        <p:txBody>
          <a:bodyPr wrap="square" lIns="18288" rIns="18288" tIns="0" bIns="0">
            <a:spAutoFit/>
          </a:bodyPr>
          <a:lstStyle/>
          <a:p>
            <a:pPr algn="l">
              <a:lnSpc>
                <a:spcPct val="110000"/>
              </a:lnSpc>
              <a:spcAft>
                <a:spcPts val="0"/>
              </a:spcAft>
              <a:defRPr sz="1900" b="1">
                <a:solidFill>
                  <a:srgbClr val="94ABF5"/>
                </a:solidFill>
                <a:latin typeface="Aptos"/>
              </a:defRPr>
            </a:pPr>
            <a:r>
              <a:t>21</a:t>
            </a:r>
          </a:p>
        </p:txBody>
      </p:sp>
      <p:sp>
        <p:nvSpPr>
          <p:cNvPr id="15" name="TextBox 14">
            <a:hlinkClick r:id="rId5"/>
          </p:cNvPr>
          <p:cNvSpPr txBox="1"/>
          <p:nvPr/>
        </p:nvSpPr>
        <p:spPr>
          <a:xfrm>
            <a:off x="1508760" y="4500154"/>
            <a:ext cx="12344400" cy="685800"/>
          </a:xfrm>
          <a:prstGeom prst="rect">
            <a:avLst/>
          </a:prstGeom>
          <a:noFill/>
        </p:spPr>
        <p:txBody>
          <a:bodyPr wrap="square" lIns="18288" rIns="18288" tIns="0" bIns="0">
            <a:spAutoFit/>
          </a:bodyPr>
          <a:lstStyle/>
          <a:p>
            <a:pPr algn="l">
              <a:lnSpc>
                <a:spcPct val="110000"/>
              </a:lnSpc>
              <a:spcAft>
                <a:spcPts val="0"/>
              </a:spcAft>
              <a:defRPr sz="2000" b="0">
                <a:solidFill>
                  <a:srgbClr val="F4F7FA"/>
                </a:solidFill>
                <a:latin typeface="Aptos"/>
              </a:defRPr>
            </a:pPr>
            <a:r>
              <a:t>NIH HIVinfo: The HIV life cycle</a:t>
            </a:r>
          </a:p>
        </p:txBody>
      </p:sp>
      <p:sp>
        <p:nvSpPr>
          <p:cNvPr id="16" name="TextBox 15"/>
          <p:cNvSpPr txBox="1"/>
          <p:nvPr/>
        </p:nvSpPr>
        <p:spPr>
          <a:xfrm>
            <a:off x="1508760" y="4920843"/>
            <a:ext cx="12344400" cy="283464"/>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hivinfo.nih.gov</a:t>
            </a:r>
          </a:p>
        </p:txBody>
      </p:sp>
      <p:sp>
        <p:nvSpPr>
          <p:cNvPr id="17" name="TextBox 16"/>
          <p:cNvSpPr txBox="1"/>
          <p:nvPr/>
        </p:nvSpPr>
        <p:spPr>
          <a:xfrm>
            <a:off x="777240" y="5238205"/>
            <a:ext cx="548640" cy="411480"/>
          </a:xfrm>
          <a:prstGeom prst="rect">
            <a:avLst/>
          </a:prstGeom>
          <a:noFill/>
        </p:spPr>
        <p:txBody>
          <a:bodyPr wrap="square" lIns="18288" rIns="18288" tIns="0" bIns="0">
            <a:spAutoFit/>
          </a:bodyPr>
          <a:lstStyle/>
          <a:p>
            <a:pPr algn="l">
              <a:lnSpc>
                <a:spcPct val="110000"/>
              </a:lnSpc>
              <a:spcAft>
                <a:spcPts val="0"/>
              </a:spcAft>
              <a:defRPr sz="1900" b="1">
                <a:solidFill>
                  <a:srgbClr val="94ABF5"/>
                </a:solidFill>
                <a:latin typeface="Aptos"/>
              </a:defRPr>
            </a:pPr>
            <a:r>
              <a:t>22</a:t>
            </a:r>
          </a:p>
        </p:txBody>
      </p:sp>
      <p:sp>
        <p:nvSpPr>
          <p:cNvPr id="18" name="TextBox 17">
            <a:hlinkClick r:id="rId6"/>
          </p:cNvPr>
          <p:cNvSpPr txBox="1"/>
          <p:nvPr/>
        </p:nvSpPr>
        <p:spPr>
          <a:xfrm>
            <a:off x="1508760" y="5238205"/>
            <a:ext cx="12344400" cy="685800"/>
          </a:xfrm>
          <a:prstGeom prst="rect">
            <a:avLst/>
          </a:prstGeom>
          <a:noFill/>
        </p:spPr>
        <p:txBody>
          <a:bodyPr wrap="square" lIns="18288" rIns="18288" tIns="0" bIns="0">
            <a:spAutoFit/>
          </a:bodyPr>
          <a:lstStyle/>
          <a:p>
            <a:pPr algn="l">
              <a:lnSpc>
                <a:spcPct val="110000"/>
              </a:lnSpc>
              <a:spcAft>
                <a:spcPts val="0"/>
              </a:spcAft>
              <a:defRPr sz="2000" b="0">
                <a:solidFill>
                  <a:srgbClr val="F4F7FA"/>
                </a:solidFill>
                <a:latin typeface="Aptos"/>
              </a:defRPr>
            </a:pPr>
            <a:r>
              <a:t>NIH HIVinfo: The latent HIV reservoir</a:t>
            </a:r>
          </a:p>
        </p:txBody>
      </p:sp>
      <p:sp>
        <p:nvSpPr>
          <p:cNvPr id="19" name="TextBox 18"/>
          <p:cNvSpPr txBox="1"/>
          <p:nvPr/>
        </p:nvSpPr>
        <p:spPr>
          <a:xfrm>
            <a:off x="1508760" y="5658895"/>
            <a:ext cx="12344400" cy="283464"/>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hivinfo.nih.gov</a:t>
            </a:r>
          </a:p>
        </p:txBody>
      </p:sp>
      <p:sp>
        <p:nvSpPr>
          <p:cNvPr id="20" name="TextBox 19"/>
          <p:cNvSpPr txBox="1"/>
          <p:nvPr/>
        </p:nvSpPr>
        <p:spPr>
          <a:xfrm>
            <a:off x="777240" y="5976257"/>
            <a:ext cx="548640" cy="411480"/>
          </a:xfrm>
          <a:prstGeom prst="rect">
            <a:avLst/>
          </a:prstGeom>
          <a:noFill/>
        </p:spPr>
        <p:txBody>
          <a:bodyPr wrap="square" lIns="18288" rIns="18288" tIns="0" bIns="0">
            <a:spAutoFit/>
          </a:bodyPr>
          <a:lstStyle/>
          <a:p>
            <a:pPr algn="l">
              <a:lnSpc>
                <a:spcPct val="110000"/>
              </a:lnSpc>
              <a:spcAft>
                <a:spcPts val="0"/>
              </a:spcAft>
              <a:defRPr sz="1900" b="1">
                <a:solidFill>
                  <a:srgbClr val="94ABF5"/>
                </a:solidFill>
                <a:latin typeface="Aptos"/>
              </a:defRPr>
            </a:pPr>
            <a:r>
              <a:t>23</a:t>
            </a:r>
          </a:p>
        </p:txBody>
      </p:sp>
      <p:sp>
        <p:nvSpPr>
          <p:cNvPr id="21" name="TextBox 20">
            <a:hlinkClick r:id="rId7"/>
          </p:cNvPr>
          <p:cNvSpPr txBox="1"/>
          <p:nvPr/>
        </p:nvSpPr>
        <p:spPr>
          <a:xfrm>
            <a:off x="1508760" y="5976257"/>
            <a:ext cx="12344400" cy="685800"/>
          </a:xfrm>
          <a:prstGeom prst="rect">
            <a:avLst/>
          </a:prstGeom>
          <a:noFill/>
        </p:spPr>
        <p:txBody>
          <a:bodyPr wrap="square" lIns="18288" rIns="18288" tIns="0" bIns="0">
            <a:spAutoFit/>
          </a:bodyPr>
          <a:lstStyle/>
          <a:p>
            <a:pPr algn="l">
              <a:lnSpc>
                <a:spcPct val="110000"/>
              </a:lnSpc>
              <a:spcAft>
                <a:spcPts val="0"/>
              </a:spcAft>
              <a:defRPr sz="2000" b="0">
                <a:solidFill>
                  <a:srgbClr val="F4F7FA"/>
                </a:solidFill>
                <a:latin typeface="Aptos"/>
              </a:defRPr>
            </a:pPr>
            <a:r>
              <a:t>TAI / HIV.ee: Where to get tested in Estonia</a:t>
            </a:r>
          </a:p>
        </p:txBody>
      </p:sp>
      <p:sp>
        <p:nvSpPr>
          <p:cNvPr id="22" name="TextBox 21"/>
          <p:cNvSpPr txBox="1"/>
          <p:nvPr/>
        </p:nvSpPr>
        <p:spPr>
          <a:xfrm>
            <a:off x="1508760" y="6396946"/>
            <a:ext cx="12344400" cy="283464"/>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www.hiv.ee</a:t>
            </a:r>
          </a:p>
        </p:txBody>
      </p:sp>
      <p:sp>
        <p:nvSpPr>
          <p:cNvPr id="23" name="TextBox 22"/>
          <p:cNvSpPr txBox="1"/>
          <p:nvPr/>
        </p:nvSpPr>
        <p:spPr>
          <a:xfrm>
            <a:off x="777240" y="6714308"/>
            <a:ext cx="548640" cy="411480"/>
          </a:xfrm>
          <a:prstGeom prst="rect">
            <a:avLst/>
          </a:prstGeom>
          <a:noFill/>
        </p:spPr>
        <p:txBody>
          <a:bodyPr wrap="square" lIns="18288" rIns="18288" tIns="0" bIns="0">
            <a:spAutoFit/>
          </a:bodyPr>
          <a:lstStyle/>
          <a:p>
            <a:pPr algn="l">
              <a:lnSpc>
                <a:spcPct val="110000"/>
              </a:lnSpc>
              <a:spcAft>
                <a:spcPts val="0"/>
              </a:spcAft>
              <a:defRPr sz="1900" b="1">
                <a:solidFill>
                  <a:srgbClr val="94ABF5"/>
                </a:solidFill>
                <a:latin typeface="Aptos"/>
              </a:defRPr>
            </a:pPr>
            <a:r>
              <a:t>24</a:t>
            </a:r>
          </a:p>
        </p:txBody>
      </p:sp>
      <p:sp>
        <p:nvSpPr>
          <p:cNvPr id="24" name="TextBox 23">
            <a:hlinkClick r:id="rId8"/>
          </p:cNvPr>
          <p:cNvSpPr txBox="1"/>
          <p:nvPr/>
        </p:nvSpPr>
        <p:spPr>
          <a:xfrm>
            <a:off x="1508760" y="6714308"/>
            <a:ext cx="12344400" cy="685800"/>
          </a:xfrm>
          <a:prstGeom prst="rect">
            <a:avLst/>
          </a:prstGeom>
          <a:noFill/>
        </p:spPr>
        <p:txBody>
          <a:bodyPr wrap="square" lIns="18288" rIns="18288" tIns="0" bIns="0">
            <a:spAutoFit/>
          </a:bodyPr>
          <a:lstStyle/>
          <a:p>
            <a:pPr algn="l">
              <a:lnSpc>
                <a:spcPct val="110000"/>
              </a:lnSpc>
              <a:spcAft>
                <a:spcPts val="0"/>
              </a:spcAft>
              <a:defRPr sz="2000" b="0">
                <a:solidFill>
                  <a:srgbClr val="F4F7FA"/>
                </a:solidFill>
                <a:latin typeface="Aptos"/>
              </a:defRPr>
            </a:pPr>
            <a:r>
              <a:t>WHO: Viral suppression and sexual transmission (2023)</a:t>
            </a:r>
          </a:p>
        </p:txBody>
      </p:sp>
      <p:sp>
        <p:nvSpPr>
          <p:cNvPr id="25" name="TextBox 24"/>
          <p:cNvSpPr txBox="1"/>
          <p:nvPr/>
        </p:nvSpPr>
        <p:spPr>
          <a:xfrm>
            <a:off x="1508760" y="7134997"/>
            <a:ext cx="12344400" cy="283464"/>
          </a:xfrm>
          <a:prstGeom prst="rect">
            <a:avLst/>
          </a:prstGeom>
          <a:noFill/>
        </p:spPr>
        <p:txBody>
          <a:bodyPr wrap="square" lIns="18288" rIns="18288" tIns="0" bIns="0">
            <a:spAutoFit/>
          </a:bodyPr>
          <a:lstStyle/>
          <a:p>
            <a:pPr algn="l">
              <a:lnSpc>
                <a:spcPct val="110000"/>
              </a:lnSpc>
              <a:spcAft>
                <a:spcPts val="0"/>
              </a:spcAft>
              <a:defRPr sz="1200" b="0">
                <a:solidFill>
                  <a:srgbClr val="A4BAC6"/>
                </a:solidFill>
                <a:latin typeface="Aptos"/>
              </a:defRPr>
            </a:pPr>
            <a:r>
              <a:t>www.who.int</a:t>
            </a:r>
          </a:p>
        </p:txBody>
      </p:sp>
      <p:sp>
        <p:nvSpPr>
          <p:cNvPr id="26" name="TextBox 25"/>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29 / 29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HIV: How It Is Being Prevented</dc:title>
  <dc:subject>Health Promotion / Epidemiology</dc:subject>
  <dc:creator>Sal, Emils, Hans, Medb</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